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6" r:id="rId2"/>
  </p:sldMasterIdLst>
  <p:notesMasterIdLst>
    <p:notesMasterId r:id="rId21"/>
  </p:notesMasterIdLst>
  <p:sldIdLst>
    <p:sldId id="8353" r:id="rId3"/>
    <p:sldId id="262" r:id="rId4"/>
    <p:sldId id="263" r:id="rId5"/>
    <p:sldId id="8371" r:id="rId6"/>
    <p:sldId id="8355" r:id="rId7"/>
    <p:sldId id="8356" r:id="rId8"/>
    <p:sldId id="8357" r:id="rId9"/>
    <p:sldId id="8358" r:id="rId10"/>
    <p:sldId id="8360" r:id="rId11"/>
    <p:sldId id="8359" r:id="rId12"/>
    <p:sldId id="8362" r:id="rId13"/>
    <p:sldId id="8363" r:id="rId14"/>
    <p:sldId id="8369" r:id="rId15"/>
    <p:sldId id="8367" r:id="rId16"/>
    <p:sldId id="8364" r:id="rId17"/>
    <p:sldId id="8365" r:id="rId18"/>
    <p:sldId id="8370" r:id="rId19"/>
    <p:sldId id="8368" r:id="rId20"/>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76E53-1F68-C145-995E-95A14A985613}" v="1" dt="2019-04-08T13:46:26.0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1857"/>
  </p:normalViewPr>
  <p:slideViewPr>
    <p:cSldViewPr snapToGrid="0" snapToObjects="1">
      <p:cViewPr varScale="1">
        <p:scale>
          <a:sx n="64" d="100"/>
          <a:sy n="64" d="100"/>
        </p:scale>
        <p:origin x="2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8.4.2019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12</a:t>
            </a:fld>
            <a:endParaRPr lang="fi-FI"/>
          </a:p>
        </p:txBody>
      </p:sp>
    </p:spTree>
    <p:extLst>
      <p:ext uri="{BB962C8B-B14F-4D97-AF65-F5344CB8AC3E}">
        <p14:creationId xmlns:p14="http://schemas.microsoft.com/office/powerpoint/2010/main" val="391437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14</a:t>
            </a:fld>
            <a:endParaRPr lang="fi-FI"/>
          </a:p>
        </p:txBody>
      </p:sp>
    </p:spTree>
    <p:extLst>
      <p:ext uri="{BB962C8B-B14F-4D97-AF65-F5344CB8AC3E}">
        <p14:creationId xmlns:p14="http://schemas.microsoft.com/office/powerpoint/2010/main" val="42851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16</a:t>
            </a:fld>
            <a:endParaRPr lang="fi-FI"/>
          </a:p>
        </p:txBody>
      </p:sp>
    </p:spTree>
    <p:extLst>
      <p:ext uri="{BB962C8B-B14F-4D97-AF65-F5344CB8AC3E}">
        <p14:creationId xmlns:p14="http://schemas.microsoft.com/office/powerpoint/2010/main" val="155341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0E1B667C-9AA9-C841-8097-7C8019AAA4F8}" type="slidenum">
              <a:rPr lang="fi-FI" smtClean="0"/>
              <a:t>18</a:t>
            </a:fld>
            <a:endParaRPr lang="fi-FI"/>
          </a:p>
        </p:txBody>
      </p:sp>
    </p:spTree>
    <p:extLst>
      <p:ext uri="{BB962C8B-B14F-4D97-AF65-F5344CB8AC3E}">
        <p14:creationId xmlns:p14="http://schemas.microsoft.com/office/powerpoint/2010/main" val="400605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02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D7CC34-DD7A-E94F-BB93-B625D0A9C6AE}"/>
              </a:ext>
            </a:extLst>
          </p:cNvPr>
          <p:cNvSpPr txBox="1"/>
          <p:nvPr/>
        </p:nvSpPr>
        <p:spPr>
          <a:xfrm>
            <a:off x="3399182" y="687799"/>
            <a:ext cx="8309114" cy="1938992"/>
          </a:xfrm>
          <a:prstGeom prst="rect">
            <a:avLst/>
          </a:prstGeom>
          <a:noFill/>
        </p:spPr>
        <p:txBody>
          <a:bodyPr wrap="square" rtlCol="0">
            <a:spAutoFit/>
          </a:bodyPr>
          <a:lstStyle/>
          <a:p>
            <a:r>
              <a:rPr lang="fi-FI" sz="2000" dirty="0" err="1">
                <a:solidFill>
                  <a:srgbClr val="48AFEE"/>
                </a:solidFill>
                <a:latin typeface="Consolas" panose="020B0609020204030204" pitchFamily="49" charset="0"/>
                <a:cs typeface="Consolas" panose="020B0609020204030204" pitchFamily="49" charset="0"/>
              </a:rPr>
              <a:t>Load</a:t>
            </a:r>
            <a:r>
              <a:rPr lang="fi-FI" sz="2000" dirty="0">
                <a:solidFill>
                  <a:srgbClr val="48AFEE"/>
                </a:solidFill>
                <a:latin typeface="Consolas" panose="020B0609020204030204" pitchFamily="49" charset="0"/>
                <a:cs typeface="Consolas" panose="020B0609020204030204" pitchFamily="49" charset="0"/>
              </a:rPr>
              <a:t> </a:t>
            </a:r>
            <a:r>
              <a:rPr lang="fi-FI" sz="2000" dirty="0" err="1">
                <a:solidFill>
                  <a:srgbClr val="48AFEE"/>
                </a:solidFill>
                <a:latin typeface="Consolas" panose="020B0609020204030204" pitchFamily="49" charset="0"/>
                <a:cs typeface="Consolas" panose="020B0609020204030204" pitchFamily="49" charset="0"/>
              </a:rPr>
              <a:t>Balancer</a:t>
            </a:r>
            <a:r>
              <a:rPr lang="fi-FI" sz="2000" dirty="0">
                <a:solidFill>
                  <a:srgbClr val="48AFEE"/>
                </a:solidFill>
                <a:latin typeface="Consolas" panose="020B0609020204030204" pitchFamily="49" charset="0"/>
                <a:cs typeface="Consolas" panose="020B0609020204030204" pitchFamily="49" charset="0"/>
              </a:rPr>
              <a:t> </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distributes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traffic</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evenly</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among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each</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system</a:t>
            </a:r>
            <a:r>
              <a:rPr lang="fi-FI" sz="2000" dirty="0">
                <a:solidFill>
                  <a:schemeClr val="bg1">
                    <a:lumMod val="50000"/>
                  </a:schemeClr>
                </a:solidFill>
                <a:latin typeface="Consolas" panose="020B0609020204030204" pitchFamily="49" charset="0"/>
                <a:cs typeface="Consolas" panose="020B0609020204030204" pitchFamily="49" charset="0"/>
              </a:rPr>
              <a:t> in a </a:t>
            </a:r>
            <a:r>
              <a:rPr lang="fi-FI" sz="2000" dirty="0" err="1">
                <a:solidFill>
                  <a:schemeClr val="bg1">
                    <a:lumMod val="50000"/>
                  </a:schemeClr>
                </a:solidFill>
                <a:latin typeface="Consolas" panose="020B0609020204030204" pitchFamily="49" charset="0"/>
                <a:cs typeface="Consolas" panose="020B0609020204030204" pitchFamily="49" charset="0"/>
              </a:rPr>
              <a:t>pool</a:t>
            </a:r>
            <a:r>
              <a:rPr lang="fi-FI" sz="2000" dirty="0">
                <a:solidFill>
                  <a:schemeClr val="bg1">
                    <a:lumMod val="50000"/>
                  </a:schemeClr>
                </a:solidFill>
                <a:latin typeface="Consolas" panose="020B0609020204030204" pitchFamily="49" charset="0"/>
                <a:cs typeface="Consolas" panose="020B0609020204030204" pitchFamily="49" charset="0"/>
              </a:rPr>
              <a:t>. It </a:t>
            </a:r>
            <a:r>
              <a:rPr lang="fi-FI" sz="2000" dirty="0" err="1">
                <a:solidFill>
                  <a:schemeClr val="bg1">
                    <a:lumMod val="50000"/>
                  </a:schemeClr>
                </a:solidFill>
                <a:latin typeface="Consolas" panose="020B0609020204030204" pitchFamily="49" charset="0"/>
                <a:cs typeface="Consolas" panose="020B0609020204030204" pitchFamily="49" charset="0"/>
              </a:rPr>
              <a:t>works</a:t>
            </a:r>
            <a:r>
              <a:rPr lang="fi-FI" sz="2000" dirty="0">
                <a:solidFill>
                  <a:schemeClr val="bg1">
                    <a:lumMod val="50000"/>
                  </a:schemeClr>
                </a:solidFill>
                <a:latin typeface="Consolas" panose="020B0609020204030204" pitchFamily="49" charset="0"/>
                <a:cs typeface="Consolas" panose="020B0609020204030204" pitchFamily="49" charset="0"/>
              </a:rPr>
              <a:t> as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entry</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point</a:t>
            </a:r>
            <a:r>
              <a:rPr lang="fi-FI" sz="2000" dirty="0">
                <a:solidFill>
                  <a:schemeClr val="bg1">
                    <a:lumMod val="50000"/>
                  </a:schemeClr>
                </a:solidFill>
                <a:latin typeface="Consolas" panose="020B0609020204030204" pitchFamily="49" charset="0"/>
                <a:cs typeface="Consolas" panose="020B0609020204030204" pitchFamily="49" charset="0"/>
              </a:rPr>
              <a:t> to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user</a:t>
            </a:r>
            <a:r>
              <a:rPr lang="fi-FI" sz="2000" dirty="0">
                <a:solidFill>
                  <a:schemeClr val="bg1">
                    <a:lumMod val="50000"/>
                  </a:schemeClr>
                </a:solidFill>
                <a:latin typeface="Consolas" panose="020B0609020204030204" pitchFamily="49" charset="0"/>
                <a:cs typeface="Consolas" panose="020B0609020204030204" pitchFamily="49" charset="0"/>
              </a:rPr>
              <a:t> and </a:t>
            </a:r>
            <a:r>
              <a:rPr lang="fi-FI" sz="2000" dirty="0" err="1">
                <a:solidFill>
                  <a:schemeClr val="bg1">
                    <a:lumMod val="50000"/>
                  </a:schemeClr>
                </a:solidFill>
                <a:latin typeface="Consolas" panose="020B0609020204030204" pitchFamily="49" charset="0"/>
                <a:cs typeface="Consolas" panose="020B0609020204030204" pitchFamily="49" charset="0"/>
              </a:rPr>
              <a:t>chooses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which</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system</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should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receive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users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request</a:t>
            </a:r>
            <a:r>
              <a:rPr lang="fi-FI" sz="2000" dirty="0">
                <a:solidFill>
                  <a:schemeClr val="bg1">
                    <a:lumMod val="50000"/>
                  </a:schemeClr>
                </a:solidFill>
                <a:latin typeface="Consolas" panose="020B0609020204030204" pitchFamily="49" charset="0"/>
                <a:cs typeface="Consolas" panose="020B0609020204030204" pitchFamily="49" charset="0"/>
              </a:rPr>
              <a:t>.</a:t>
            </a:r>
          </a:p>
          <a:p>
            <a:endParaRPr lang="fi-FI" sz="2000" dirty="0">
              <a:solidFill>
                <a:schemeClr val="bg1">
                  <a:lumMod val="50000"/>
                </a:schemeClr>
              </a:solidFill>
              <a:latin typeface="Consolas" panose="020B0609020204030204" pitchFamily="49" charset="0"/>
              <a:cs typeface="Consolas" panose="020B0609020204030204" pitchFamily="49" charset="0"/>
            </a:endParaRPr>
          </a:p>
          <a:p>
            <a:r>
              <a:rPr lang="fi-FI" sz="2000" dirty="0">
                <a:solidFill>
                  <a:schemeClr val="bg1">
                    <a:lumMod val="50000"/>
                  </a:schemeClr>
                </a:solidFill>
                <a:latin typeface="Consolas" panose="020B0609020204030204" pitchFamily="49" charset="0"/>
                <a:cs typeface="Consolas" panose="020B0609020204030204" pitchFamily="49" charset="0"/>
              </a:rPr>
              <a:t>If </a:t>
            </a:r>
            <a:r>
              <a:rPr lang="fi-FI" sz="2000" dirty="0" err="1">
                <a:solidFill>
                  <a:schemeClr val="bg1">
                    <a:lumMod val="50000"/>
                  </a:schemeClr>
                </a:solidFill>
                <a:latin typeface="Consolas" panose="020B0609020204030204" pitchFamily="49" charset="0"/>
                <a:cs typeface="Consolas" panose="020B0609020204030204" pitchFamily="49" charset="0"/>
              </a:rPr>
              <a:t>one</a:t>
            </a:r>
            <a:r>
              <a:rPr lang="fi-FI" sz="2000" dirty="0">
                <a:solidFill>
                  <a:schemeClr val="bg1">
                    <a:lumMod val="50000"/>
                  </a:schemeClr>
                </a:solidFill>
                <a:latin typeface="Consolas" panose="020B0609020204030204" pitchFamily="49" charset="0"/>
                <a:cs typeface="Consolas" panose="020B0609020204030204" pitchFamily="49" charset="0"/>
              </a:rPr>
              <a:t> of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systems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stops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responding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balancer</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will</a:t>
            </a:r>
            <a:r>
              <a:rPr lang="fi-FI" sz="2000" dirty="0">
                <a:solidFill>
                  <a:schemeClr val="bg1">
                    <a:lumMod val="50000"/>
                  </a:schemeClr>
                </a:solidFill>
                <a:latin typeface="Consolas" panose="020B0609020204030204" pitchFamily="49" charset="0"/>
                <a:cs typeface="Consolas" panose="020B0609020204030204" pitchFamily="49" charset="0"/>
              </a:rPr>
              <a:t> stop </a:t>
            </a:r>
            <a:r>
              <a:rPr lang="fi-FI" sz="2000" dirty="0" err="1">
                <a:solidFill>
                  <a:schemeClr val="bg1">
                    <a:lumMod val="50000"/>
                  </a:schemeClr>
                </a:solidFill>
                <a:latin typeface="Consolas" panose="020B0609020204030204" pitchFamily="49" charset="0"/>
                <a:cs typeface="Consolas" panose="020B0609020204030204" pitchFamily="49" charset="0"/>
              </a:rPr>
              <a:t>sending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traffic</a:t>
            </a:r>
            <a:r>
              <a:rPr lang="fi-FI" sz="2000" dirty="0">
                <a:solidFill>
                  <a:schemeClr val="bg1">
                    <a:lumMod val="50000"/>
                  </a:schemeClr>
                </a:solidFill>
                <a:latin typeface="Consolas" panose="020B0609020204030204" pitchFamily="49" charset="0"/>
                <a:cs typeface="Consolas" panose="020B0609020204030204" pitchFamily="49" charset="0"/>
              </a:rPr>
              <a:t> to it. </a:t>
            </a:r>
          </a:p>
        </p:txBody>
      </p:sp>
      <p:pic>
        <p:nvPicPr>
          <p:cNvPr id="2" name="Picture 1">
            <a:extLst>
              <a:ext uri="{FF2B5EF4-FFF2-40B4-BE49-F238E27FC236}">
                <a16:creationId xmlns:a16="http://schemas.microsoft.com/office/drawing/2014/main" id="{975E53A7-9C3B-FD40-AB89-95FE6D44E568}"/>
              </a:ext>
            </a:extLst>
          </p:cNvPr>
          <p:cNvPicPr>
            <a:picLocks noChangeAspect="1"/>
          </p:cNvPicPr>
          <p:nvPr/>
        </p:nvPicPr>
        <p:blipFill>
          <a:blip r:embed="rId2"/>
          <a:stretch>
            <a:fillRect/>
          </a:stretch>
        </p:blipFill>
        <p:spPr>
          <a:xfrm>
            <a:off x="791049" y="606287"/>
            <a:ext cx="2300632" cy="2102016"/>
          </a:xfrm>
          <a:prstGeom prst="rect">
            <a:avLst/>
          </a:prstGeom>
        </p:spPr>
      </p:pic>
      <p:sp>
        <p:nvSpPr>
          <p:cNvPr id="9" name="TextBox 8">
            <a:extLst>
              <a:ext uri="{FF2B5EF4-FFF2-40B4-BE49-F238E27FC236}">
                <a16:creationId xmlns:a16="http://schemas.microsoft.com/office/drawing/2014/main" id="{A2F04990-6AE3-B14F-80E2-7D045CEFA2B2}"/>
              </a:ext>
            </a:extLst>
          </p:cNvPr>
          <p:cNvSpPr txBox="1"/>
          <p:nvPr/>
        </p:nvSpPr>
        <p:spPr>
          <a:xfrm>
            <a:off x="3399182" y="3723378"/>
            <a:ext cx="6818244" cy="1015663"/>
          </a:xfrm>
          <a:prstGeom prst="rect">
            <a:avLst/>
          </a:prstGeom>
          <a:noFill/>
        </p:spPr>
        <p:txBody>
          <a:bodyPr wrap="square" rtlCol="0">
            <a:spAutoFit/>
          </a:bodyPr>
          <a:lstStyle/>
          <a:p>
            <a:r>
              <a:rPr lang="fi-FI" sz="2000" dirty="0" err="1">
                <a:solidFill>
                  <a:srgbClr val="48AFEE"/>
                </a:solidFill>
                <a:latin typeface="Consolas" panose="020B0609020204030204" pitchFamily="49" charset="0"/>
                <a:cs typeface="Consolas" panose="020B0609020204030204" pitchFamily="49" charset="0"/>
              </a:rPr>
              <a:t>Azure</a:t>
            </a:r>
            <a:r>
              <a:rPr lang="fi-FI" sz="2000" dirty="0">
                <a:solidFill>
                  <a:srgbClr val="48AFEE"/>
                </a:solidFill>
                <a:latin typeface="Consolas" panose="020B0609020204030204" pitchFamily="49" charset="0"/>
                <a:cs typeface="Consolas" panose="020B0609020204030204" pitchFamily="49" charset="0"/>
              </a:rPr>
              <a:t> </a:t>
            </a:r>
            <a:r>
              <a:rPr lang="fi-FI" sz="2000" dirty="0" err="1">
                <a:solidFill>
                  <a:srgbClr val="48AFEE"/>
                </a:solidFill>
                <a:latin typeface="Consolas" panose="020B0609020204030204" pitchFamily="49" charset="0"/>
                <a:cs typeface="Consolas" panose="020B0609020204030204" pitchFamily="49" charset="0"/>
              </a:rPr>
              <a:t>Load</a:t>
            </a:r>
            <a:r>
              <a:rPr lang="fi-FI" sz="2000" dirty="0">
                <a:solidFill>
                  <a:srgbClr val="48AFEE"/>
                </a:solidFill>
                <a:latin typeface="Consolas" panose="020B0609020204030204" pitchFamily="49" charset="0"/>
                <a:cs typeface="Consolas" panose="020B0609020204030204" pitchFamily="49" charset="0"/>
              </a:rPr>
              <a:t> </a:t>
            </a:r>
            <a:r>
              <a:rPr lang="fi-FI" sz="2000" dirty="0" err="1">
                <a:solidFill>
                  <a:srgbClr val="48AFEE"/>
                </a:solidFill>
                <a:latin typeface="Consolas" panose="020B0609020204030204" pitchFamily="49" charset="0"/>
                <a:cs typeface="Consolas" panose="020B0609020204030204" pitchFamily="49" charset="0"/>
              </a:rPr>
              <a:t>Balancer</a:t>
            </a:r>
            <a:r>
              <a:rPr lang="fi-FI" sz="2000" dirty="0">
                <a:solidFill>
                  <a:srgbClr val="48AFEE"/>
                </a:solidFill>
                <a:latin typeface="Consolas" panose="020B0609020204030204" pitchFamily="49" charset="0"/>
                <a:cs typeface="Consolas" panose="020B0609020204030204" pitchFamily="49" charset="0"/>
              </a:rPr>
              <a:t> </a:t>
            </a:r>
            <a:r>
              <a:rPr lang="fi-FI" sz="2000" dirty="0">
                <a:solidFill>
                  <a:schemeClr val="bg1">
                    <a:lumMod val="50000"/>
                  </a:schemeClr>
                </a:solidFill>
                <a:latin typeface="Consolas" panose="020B0609020204030204" pitchFamily="49" charset="0"/>
                <a:cs typeface="Consolas" panose="020B0609020204030204" pitchFamily="49" charset="0"/>
              </a:rPr>
              <a:t>= a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service</a:t>
            </a:r>
            <a:r>
              <a:rPr lang="fi-FI" sz="2000" dirty="0">
                <a:solidFill>
                  <a:schemeClr val="bg1">
                    <a:lumMod val="50000"/>
                  </a:schemeClr>
                </a:solidFill>
                <a:latin typeface="Consolas" panose="020B0609020204030204" pitchFamily="49" charset="0"/>
                <a:cs typeface="Consolas" panose="020B0609020204030204" pitchFamily="49" charset="0"/>
              </a:rPr>
              <a:t> on </a:t>
            </a:r>
            <a:r>
              <a:rPr lang="fi-FI" sz="2000" dirty="0" err="1">
                <a:solidFill>
                  <a:schemeClr val="bg1">
                    <a:lumMod val="50000"/>
                  </a:schemeClr>
                </a:solidFill>
                <a:latin typeface="Consolas" panose="020B0609020204030204" pitchFamily="49" charset="0"/>
                <a:cs typeface="Consolas" panose="020B0609020204030204" pitchFamily="49" charset="0"/>
              </a:rPr>
              <a:t>Azure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so</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you</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don’t</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have</a:t>
            </a:r>
            <a:r>
              <a:rPr lang="fi-FI" sz="2000" dirty="0">
                <a:solidFill>
                  <a:schemeClr val="bg1">
                    <a:lumMod val="50000"/>
                  </a:schemeClr>
                </a:solidFill>
                <a:latin typeface="Consolas" panose="020B0609020204030204" pitchFamily="49" charset="0"/>
                <a:cs typeface="Consolas" panose="020B0609020204030204" pitchFamily="49" charset="0"/>
              </a:rPr>
              <a:t> to </a:t>
            </a:r>
            <a:r>
              <a:rPr lang="fi-FI" sz="2000" dirty="0" err="1">
                <a:solidFill>
                  <a:schemeClr val="bg1">
                    <a:lumMod val="50000"/>
                  </a:schemeClr>
                </a:solidFill>
                <a:latin typeface="Consolas" panose="020B0609020204030204" pitchFamily="49" charset="0"/>
                <a:cs typeface="Consolas" panose="020B0609020204030204" pitchFamily="49" charset="0"/>
              </a:rPr>
              <a:t>worry</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about</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maintaining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physical</a:t>
            </a:r>
            <a:r>
              <a:rPr lang="fi-FI" sz="2000" dirty="0">
                <a:solidFill>
                  <a:schemeClr val="bg1">
                    <a:lumMod val="50000"/>
                  </a:schemeClr>
                </a:solidFill>
                <a:latin typeface="Consolas" panose="020B0609020204030204" pitchFamily="49" charset="0"/>
                <a:cs typeface="Consolas" panose="020B0609020204030204" pitchFamily="49" charset="0"/>
              </a:rPr>
              <a:t> hardware and </a:t>
            </a:r>
            <a:r>
              <a:rPr lang="fi-FI" sz="2000" dirty="0" err="1">
                <a:solidFill>
                  <a:schemeClr val="bg1">
                    <a:lumMod val="50000"/>
                  </a:schemeClr>
                </a:solidFill>
                <a:latin typeface="Consolas" panose="020B0609020204030204" pitchFamily="49" charset="0"/>
                <a:cs typeface="Consolas" panose="020B0609020204030204" pitchFamily="49" charset="0"/>
              </a:rPr>
              <a:t>maintenance</a:t>
            </a:r>
            <a:r>
              <a:rPr lang="fi-FI" sz="2000" dirty="0">
                <a:solidFill>
                  <a:schemeClr val="bg1">
                    <a:lumMod val="50000"/>
                  </a:schemeClr>
                </a:solidFill>
                <a:latin typeface="Consolas" panose="020B0609020204030204" pitchFamily="49" charset="0"/>
                <a:cs typeface="Consolas" panose="020B0609020204030204" pitchFamily="49" charset="0"/>
              </a:rPr>
              <a:t>.</a:t>
            </a:r>
          </a:p>
        </p:txBody>
      </p:sp>
      <p:pic>
        <p:nvPicPr>
          <p:cNvPr id="10" name="Picture 9">
            <a:extLst>
              <a:ext uri="{FF2B5EF4-FFF2-40B4-BE49-F238E27FC236}">
                <a16:creationId xmlns:a16="http://schemas.microsoft.com/office/drawing/2014/main" id="{CA954A1E-D840-6D48-B69A-3175ED8F8277}"/>
              </a:ext>
            </a:extLst>
          </p:cNvPr>
          <p:cNvPicPr>
            <a:picLocks noChangeAspect="1"/>
          </p:cNvPicPr>
          <p:nvPr/>
        </p:nvPicPr>
        <p:blipFill>
          <a:blip r:embed="rId3"/>
          <a:stretch>
            <a:fillRect/>
          </a:stretch>
        </p:blipFill>
        <p:spPr>
          <a:xfrm>
            <a:off x="510382" y="220814"/>
            <a:ext cx="2581299" cy="6416371"/>
          </a:xfrm>
          <a:prstGeom prst="rect">
            <a:avLst/>
          </a:prstGeom>
        </p:spPr>
      </p:pic>
    </p:spTree>
    <p:extLst>
      <p:ext uri="{BB962C8B-B14F-4D97-AF65-F5344CB8AC3E}">
        <p14:creationId xmlns:p14="http://schemas.microsoft.com/office/powerpoint/2010/main" val="21852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C323C-9107-1F46-9B15-1D9588C449BB}"/>
              </a:ext>
            </a:extLst>
          </p:cNvPr>
          <p:cNvPicPr>
            <a:picLocks noChangeAspect="1"/>
          </p:cNvPicPr>
          <p:nvPr/>
        </p:nvPicPr>
        <p:blipFill rotWithShape="1">
          <a:blip r:embed="rId2"/>
          <a:srcRect l="723" t="5948" r="2239" b="6646"/>
          <a:stretch/>
        </p:blipFill>
        <p:spPr>
          <a:xfrm>
            <a:off x="2384192" y="821326"/>
            <a:ext cx="6896077" cy="3795984"/>
          </a:xfrm>
          <a:prstGeom prst="rect">
            <a:avLst/>
          </a:prstGeom>
        </p:spPr>
      </p:pic>
      <p:sp>
        <p:nvSpPr>
          <p:cNvPr id="6" name="TextBox 5">
            <a:extLst>
              <a:ext uri="{FF2B5EF4-FFF2-40B4-BE49-F238E27FC236}">
                <a16:creationId xmlns:a16="http://schemas.microsoft.com/office/drawing/2014/main" id="{A76F3B55-E054-B64A-A0E9-BC39CBA3A95D}"/>
              </a:ext>
            </a:extLst>
          </p:cNvPr>
          <p:cNvSpPr txBox="1"/>
          <p:nvPr/>
        </p:nvSpPr>
        <p:spPr>
          <a:xfrm>
            <a:off x="1941443" y="4713235"/>
            <a:ext cx="8309114" cy="1323439"/>
          </a:xfrm>
          <a:prstGeom prst="rect">
            <a:avLst/>
          </a:prstGeom>
          <a:noFill/>
        </p:spPr>
        <p:txBody>
          <a:bodyPr wrap="square" rtlCol="0">
            <a:spAutoFit/>
          </a:bodyPr>
          <a:lstStyle/>
          <a:p>
            <a:pPr algn="ctr"/>
            <a:r>
              <a:rPr lang="fi-FI" sz="2000" dirty="0" err="1">
                <a:solidFill>
                  <a:srgbClr val="48AFEE"/>
                </a:solidFill>
                <a:latin typeface="Consolas" panose="020B0609020204030204" pitchFamily="49" charset="0"/>
                <a:cs typeface="Consolas" panose="020B0609020204030204" pitchFamily="49" charset="0"/>
              </a:rPr>
              <a:t>Azure</a:t>
            </a:r>
            <a:r>
              <a:rPr lang="fi-FI" sz="2000" dirty="0">
                <a:solidFill>
                  <a:srgbClr val="48AFEE"/>
                </a:solidFill>
                <a:latin typeface="Consolas" panose="020B0609020204030204" pitchFamily="49" charset="0"/>
                <a:cs typeface="Consolas" panose="020B0609020204030204" pitchFamily="49" charset="0"/>
              </a:rPr>
              <a:t> Application </a:t>
            </a:r>
            <a:r>
              <a:rPr lang="fi-FI" sz="2000" dirty="0" err="1">
                <a:solidFill>
                  <a:srgbClr val="48AFEE"/>
                </a:solidFill>
                <a:latin typeface="Consolas" panose="020B0609020204030204" pitchFamily="49" charset="0"/>
                <a:cs typeface="Consolas" panose="020B0609020204030204" pitchFamily="49" charset="0"/>
              </a:rPr>
              <a:t>Gateway</a:t>
            </a:r>
            <a:r>
              <a:rPr lang="fi-FI" sz="2000" dirty="0">
                <a:solidFill>
                  <a:srgbClr val="48AFEE"/>
                </a:solidFill>
                <a:latin typeface="Consolas" panose="020B0609020204030204" pitchFamily="49" charset="0"/>
                <a:cs typeface="Consolas" panose="020B0609020204030204" pitchFamily="49" charset="0"/>
              </a:rPr>
              <a:t> </a:t>
            </a:r>
            <a:r>
              <a:rPr lang="fi-FI" sz="2000" dirty="0">
                <a:solidFill>
                  <a:schemeClr val="bg1">
                    <a:lumMod val="50000"/>
                  </a:schemeClr>
                </a:solidFill>
                <a:latin typeface="Consolas" panose="020B0609020204030204" pitchFamily="49" charset="0"/>
                <a:cs typeface="Consolas" panose="020B0609020204030204" pitchFamily="49" charset="0"/>
              </a:rPr>
              <a:t>= a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balancer</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designed</a:t>
            </a:r>
            <a:r>
              <a:rPr lang="fi-FI" sz="2000" dirty="0">
                <a:solidFill>
                  <a:schemeClr val="bg1">
                    <a:lumMod val="50000"/>
                  </a:schemeClr>
                </a:solidFill>
                <a:latin typeface="Consolas" panose="020B0609020204030204" pitchFamily="49" charset="0"/>
                <a:cs typeface="Consolas" panose="020B0609020204030204" pitchFamily="49" charset="0"/>
              </a:rPr>
              <a:t> for </a:t>
            </a:r>
            <a:r>
              <a:rPr lang="fi-FI" sz="2000" dirty="0" err="1">
                <a:solidFill>
                  <a:schemeClr val="bg1">
                    <a:lumMod val="50000"/>
                  </a:schemeClr>
                </a:solidFill>
                <a:latin typeface="Consolas" panose="020B0609020204030204" pitchFamily="49" charset="0"/>
                <a:cs typeface="Consolas" panose="020B0609020204030204" pitchFamily="49" charset="0"/>
              </a:rPr>
              <a:t>web</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applications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that’s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relevant</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if</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all</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your</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traffic</a:t>
            </a:r>
            <a:r>
              <a:rPr lang="fi-FI" sz="2000" dirty="0">
                <a:solidFill>
                  <a:schemeClr val="bg1">
                    <a:lumMod val="50000"/>
                  </a:schemeClr>
                </a:solidFill>
                <a:latin typeface="Consolas" panose="020B0609020204030204" pitchFamily="49" charset="0"/>
                <a:cs typeface="Consolas" panose="020B0609020204030204" pitchFamily="49" charset="0"/>
              </a:rPr>
              <a:t> is HTTP. It </a:t>
            </a:r>
            <a:r>
              <a:rPr lang="fi-FI" sz="2000" dirty="0" err="1">
                <a:solidFill>
                  <a:schemeClr val="bg1">
                    <a:lumMod val="50000"/>
                  </a:schemeClr>
                </a:solidFill>
                <a:latin typeface="Consolas" panose="020B0609020204030204" pitchFamily="49" charset="0"/>
                <a:cs typeface="Consolas" panose="020B0609020204030204" pitchFamily="49" charset="0"/>
              </a:rPr>
              <a:t>uses</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Azure</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Load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Balancer</a:t>
            </a:r>
            <a:r>
              <a:rPr lang="fi-FI" sz="2000" dirty="0">
                <a:solidFill>
                  <a:schemeClr val="bg1">
                    <a:lumMod val="50000"/>
                  </a:schemeClr>
                </a:solidFill>
                <a:latin typeface="Consolas" panose="020B0609020204030204" pitchFamily="49" charset="0"/>
                <a:cs typeface="Consolas" panose="020B0609020204030204" pitchFamily="49" charset="0"/>
              </a:rPr>
              <a:t> at </a:t>
            </a:r>
            <a:r>
              <a:rPr lang="fi-FI" sz="2000" dirty="0" err="1">
                <a:solidFill>
                  <a:schemeClr val="bg1">
                    <a:lumMod val="50000"/>
                  </a:schemeClr>
                </a:solidFill>
                <a:latin typeface="Consolas" panose="020B0609020204030204" pitchFamily="49" charset="0"/>
                <a:cs typeface="Consolas" panose="020B0609020204030204" pitchFamily="49" charset="0"/>
              </a:rPr>
              <a:t>the</a:t>
            </a:r>
            <a:r>
              <a:rPr lang="fi-FI" sz="2000" dirty="0">
                <a:solidFill>
                  <a:schemeClr val="bg1">
                    <a:lumMod val="50000"/>
                  </a:schemeClr>
                </a:solidFill>
                <a:latin typeface="Consolas" panose="020B0609020204030204" pitchFamily="49" charset="0"/>
                <a:cs typeface="Consolas" panose="020B0609020204030204" pitchFamily="49" charset="0"/>
              </a:rPr>
              <a:t> transport </a:t>
            </a:r>
            <a:r>
              <a:rPr lang="fi-FI" sz="2000" dirty="0" err="1">
                <a:solidFill>
                  <a:schemeClr val="bg1">
                    <a:lumMod val="50000"/>
                  </a:schemeClr>
                </a:solidFill>
                <a:latin typeface="Consolas" panose="020B0609020204030204" pitchFamily="49" charset="0"/>
                <a:cs typeface="Consolas" panose="020B0609020204030204" pitchFamily="49" charset="0"/>
              </a:rPr>
              <a:t>level</a:t>
            </a:r>
            <a:r>
              <a:rPr lang="fi-FI" sz="2000" dirty="0">
                <a:solidFill>
                  <a:schemeClr val="bg1">
                    <a:lumMod val="50000"/>
                  </a:schemeClr>
                </a:solidFill>
                <a:latin typeface="Consolas" panose="020B0609020204030204" pitchFamily="49" charset="0"/>
                <a:cs typeface="Consolas" panose="020B0609020204030204" pitchFamily="49" charset="0"/>
              </a:rPr>
              <a:t> and </a:t>
            </a:r>
            <a:r>
              <a:rPr lang="fi-FI" sz="2000" dirty="0" err="1">
                <a:solidFill>
                  <a:schemeClr val="bg1">
                    <a:lumMod val="50000"/>
                  </a:schemeClr>
                </a:solidFill>
                <a:latin typeface="Consolas" panose="020B0609020204030204" pitchFamily="49" charset="0"/>
                <a:cs typeface="Consolas" panose="020B0609020204030204" pitchFamily="49" charset="0"/>
              </a:rPr>
              <a:t>applies</a:t>
            </a:r>
            <a:r>
              <a:rPr lang="fi-FI" sz="2000" dirty="0">
                <a:solidFill>
                  <a:schemeClr val="bg1">
                    <a:lumMod val="50000"/>
                  </a:schemeClr>
                </a:solidFill>
                <a:latin typeface="Consolas" panose="020B0609020204030204" pitchFamily="49" charset="0"/>
                <a:cs typeface="Consolas" panose="020B0609020204030204" pitchFamily="49" charset="0"/>
              </a:rPr>
              <a:t> URL-</a:t>
            </a:r>
            <a:r>
              <a:rPr lang="fi-FI" sz="2000" dirty="0" err="1">
                <a:solidFill>
                  <a:schemeClr val="bg1">
                    <a:lumMod val="50000"/>
                  </a:schemeClr>
                </a:solidFill>
                <a:latin typeface="Consolas" panose="020B0609020204030204" pitchFamily="49" charset="0"/>
                <a:cs typeface="Consolas" panose="020B0609020204030204" pitchFamily="49" charset="0"/>
              </a:rPr>
              <a:t>based</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routing</a:t>
            </a:r>
            <a:r>
              <a:rPr lang="fi-FI" sz="2000" dirty="0">
                <a:solidFill>
                  <a:schemeClr val="bg1">
                    <a:lumMod val="50000"/>
                  </a:schemeClr>
                </a:solidFill>
                <a:latin typeface="Consolas" panose="020B0609020204030204" pitchFamily="49" charset="0"/>
                <a:cs typeface="Consolas" panose="020B0609020204030204" pitchFamily="49" charset="0"/>
              </a:rPr>
              <a:t> </a:t>
            </a:r>
            <a:r>
              <a:rPr lang="fi-FI" sz="2000" dirty="0" err="1">
                <a:solidFill>
                  <a:schemeClr val="bg1">
                    <a:lumMod val="50000"/>
                  </a:schemeClr>
                </a:solidFill>
                <a:latin typeface="Consolas" panose="020B0609020204030204" pitchFamily="49" charset="0"/>
                <a:cs typeface="Consolas" panose="020B0609020204030204" pitchFamily="49" charset="0"/>
              </a:rPr>
              <a:t>rules</a:t>
            </a:r>
            <a:r>
              <a:rPr lang="fi-FI" sz="2000" dirty="0">
                <a:solidFill>
                  <a:schemeClr val="bg1">
                    <a:lumMod val="5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9384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5172CF-66AE-AB43-A8C0-2E3AB239A9D1}"/>
              </a:ext>
            </a:extLst>
          </p:cNvPr>
          <p:cNvPicPr>
            <a:picLocks noChangeAspect="1"/>
          </p:cNvPicPr>
          <p:nvPr/>
        </p:nvPicPr>
        <p:blipFill>
          <a:blip r:embed="rId3"/>
          <a:stretch>
            <a:fillRect/>
          </a:stretch>
        </p:blipFill>
        <p:spPr>
          <a:xfrm>
            <a:off x="1693984" y="1812233"/>
            <a:ext cx="1628057" cy="852017"/>
          </a:xfrm>
          <a:prstGeom prst="rect">
            <a:avLst/>
          </a:prstGeom>
        </p:spPr>
      </p:pic>
      <p:pic>
        <p:nvPicPr>
          <p:cNvPr id="5" name="Picture 4">
            <a:extLst>
              <a:ext uri="{FF2B5EF4-FFF2-40B4-BE49-F238E27FC236}">
                <a16:creationId xmlns:a16="http://schemas.microsoft.com/office/drawing/2014/main" id="{BF5200DD-3255-6A47-A9A7-511D45E32E49}"/>
              </a:ext>
            </a:extLst>
          </p:cNvPr>
          <p:cNvPicPr>
            <a:picLocks noChangeAspect="1"/>
          </p:cNvPicPr>
          <p:nvPr/>
        </p:nvPicPr>
        <p:blipFill>
          <a:blip r:embed="rId4"/>
          <a:stretch>
            <a:fillRect/>
          </a:stretch>
        </p:blipFill>
        <p:spPr>
          <a:xfrm>
            <a:off x="936394" y="3855008"/>
            <a:ext cx="2385647" cy="852017"/>
          </a:xfrm>
          <a:prstGeom prst="rect">
            <a:avLst/>
          </a:prstGeom>
        </p:spPr>
      </p:pic>
      <p:sp>
        <p:nvSpPr>
          <p:cNvPr id="6" name="Rectangle 5">
            <a:extLst>
              <a:ext uri="{FF2B5EF4-FFF2-40B4-BE49-F238E27FC236}">
                <a16:creationId xmlns:a16="http://schemas.microsoft.com/office/drawing/2014/main" id="{82283A30-F38C-ED42-ACA4-988AFAC22B77}"/>
              </a:ext>
            </a:extLst>
          </p:cNvPr>
          <p:cNvSpPr/>
          <p:nvPr/>
        </p:nvSpPr>
        <p:spPr>
          <a:xfrm>
            <a:off x="3751384" y="1499578"/>
            <a:ext cx="6746632" cy="1477328"/>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Content Delivery Network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distributed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network</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servers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that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efficiently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deliver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web</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content</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users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Allows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provide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better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performance</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end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users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distributing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content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minimizing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latency</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caching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content</a:t>
            </a:r>
            <a:r>
              <a:rPr lang="fi-FI" dirty="0">
                <a:solidFill>
                  <a:schemeClr val="bg1">
                    <a:lumMod val="50000"/>
                  </a:schemeClr>
                </a:solidFill>
                <a:latin typeface="Consolas" panose="020B0609020204030204" pitchFamily="49" charset="0"/>
                <a:cs typeface="Consolas" panose="020B0609020204030204" pitchFamily="49" charset="0"/>
              </a:rPr>
              <a:t>.</a:t>
            </a:r>
          </a:p>
        </p:txBody>
      </p:sp>
      <p:sp>
        <p:nvSpPr>
          <p:cNvPr id="7" name="Rectangle 6">
            <a:extLst>
              <a:ext uri="{FF2B5EF4-FFF2-40B4-BE49-F238E27FC236}">
                <a16:creationId xmlns:a16="http://schemas.microsoft.com/office/drawing/2014/main" id="{AE0E58C1-32EE-2747-98DB-214BEFEB2596}"/>
              </a:ext>
            </a:extLst>
          </p:cNvPr>
          <p:cNvSpPr/>
          <p:nvPr/>
        </p:nvSpPr>
        <p:spPr>
          <a:xfrm>
            <a:off x="3751384" y="3730941"/>
            <a:ext cx="6746632" cy="923330"/>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Domain </a:t>
            </a:r>
            <a:r>
              <a:rPr lang="fi-FI" dirty="0" err="1">
                <a:solidFill>
                  <a:srgbClr val="48AFEE"/>
                </a:solidFill>
                <a:latin typeface="Consolas" panose="020B0609020204030204" pitchFamily="49" charset="0"/>
                <a:cs typeface="Consolas" panose="020B0609020204030204" pitchFamily="49" charset="0"/>
              </a:rPr>
              <a:t>Name</a:t>
            </a:r>
            <a:r>
              <a:rPr lang="fi-FI" dirty="0">
                <a:solidFill>
                  <a:srgbClr val="48AFEE"/>
                </a:solidFill>
                <a:latin typeface="Consolas" panose="020B0609020204030204" pitchFamily="49" charset="0"/>
                <a:cs typeface="Consolas" panose="020B0609020204030204" pitchFamily="49" charset="0"/>
              </a:rPr>
              <a:t> System (DNS)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way</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map</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user-friendly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names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theshortcut.org</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their</a:t>
            </a:r>
            <a:r>
              <a:rPr lang="fi-FI" dirty="0">
                <a:solidFill>
                  <a:schemeClr val="bg1">
                    <a:lumMod val="50000"/>
                  </a:schemeClr>
                </a:solidFill>
                <a:latin typeface="Consolas" panose="020B0609020204030204" pitchFamily="49" charset="0"/>
                <a:cs typeface="Consolas" panose="020B0609020204030204" pitchFamily="49" charset="0"/>
              </a:rPr>
              <a:t> IP </a:t>
            </a:r>
            <a:r>
              <a:rPr lang="fi-FI" dirty="0" err="1">
                <a:solidFill>
                  <a:schemeClr val="bg1">
                    <a:lumMod val="50000"/>
                  </a:schemeClr>
                </a:solidFill>
                <a:latin typeface="Consolas" panose="020B0609020204030204" pitchFamily="49" charset="0"/>
                <a:cs typeface="Consolas" panose="020B0609020204030204" pitchFamily="49" charset="0"/>
              </a:rPr>
              <a:t>addresses</a:t>
            </a:r>
            <a:r>
              <a:rPr lang="fi-FI" dirty="0">
                <a:solidFill>
                  <a:schemeClr val="bg1">
                    <a:lumMod val="50000"/>
                  </a:schemeClr>
                </a:solidFill>
                <a:latin typeface="Consolas" panose="020B0609020204030204" pitchFamily="49" charset="0"/>
                <a:cs typeface="Consolas" panose="020B0609020204030204" pitchFamily="49" charset="0"/>
              </a:rPr>
              <a:t> (109.73.237.42). </a:t>
            </a:r>
          </a:p>
        </p:txBody>
      </p:sp>
    </p:spTree>
    <p:extLst>
      <p:ext uri="{BB962C8B-B14F-4D97-AF65-F5344CB8AC3E}">
        <p14:creationId xmlns:p14="http://schemas.microsoft.com/office/powerpoint/2010/main" val="428370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9C42B7-1DBC-4342-BE55-C694B2642C8A}"/>
              </a:ext>
            </a:extLst>
          </p:cNvPr>
          <p:cNvSpPr txBox="1"/>
          <p:nvPr/>
        </p:nvSpPr>
        <p:spPr>
          <a:xfrm>
            <a:off x="2344455" y="2828835"/>
            <a:ext cx="7503089" cy="1200329"/>
          </a:xfrm>
          <a:prstGeom prst="rect">
            <a:avLst/>
          </a:prstGeom>
          <a:noFill/>
        </p:spPr>
        <p:txBody>
          <a:bodyPr wrap="square" rtlCol="0">
            <a:spAutoFit/>
          </a:bodyPr>
          <a:lstStyle/>
          <a:p>
            <a:pPr algn="ctr"/>
            <a:r>
              <a:rPr lang="fi-FI" sz="2400" dirty="0">
                <a:solidFill>
                  <a:schemeClr val="tx1">
                    <a:lumMod val="75000"/>
                    <a:lumOff val="25000"/>
                  </a:schemeClr>
                </a:solidFill>
                <a:latin typeface="Consolas" panose="020B0609020204030204" pitchFamily="49" charset="0"/>
                <a:cs typeface="Consolas" panose="020B0609020204030204" pitchFamily="49" charset="0"/>
              </a:rPr>
              <a:t>How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do</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collect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telemetry</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monitor</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what</a:t>
            </a:r>
            <a:r>
              <a:rPr lang="fi-FI" sz="2400" dirty="0">
                <a:solidFill>
                  <a:schemeClr val="tx1">
                    <a:lumMod val="75000"/>
                    <a:lumOff val="25000"/>
                  </a:schemeClr>
                </a:solidFill>
                <a:latin typeface="Consolas" panose="020B0609020204030204" pitchFamily="49" charset="0"/>
                <a:cs typeface="Consolas" panose="020B0609020204030204" pitchFamily="49" charset="0"/>
              </a:rPr>
              <a:t> is happening in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applications</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subscriptions</a:t>
            </a:r>
            <a:r>
              <a:rPr lang="fi-FI" sz="2400" dirty="0">
                <a:solidFill>
                  <a:schemeClr val="tx1">
                    <a:lumMod val="75000"/>
                    <a:lumOff val="2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8897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283A30-F38C-ED42-ACA4-988AFAC22B77}"/>
              </a:ext>
            </a:extLst>
          </p:cNvPr>
          <p:cNvSpPr/>
          <p:nvPr/>
        </p:nvSpPr>
        <p:spPr>
          <a:xfrm>
            <a:off x="3733799" y="1499578"/>
            <a:ext cx="6746632" cy="1200329"/>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Application </a:t>
            </a:r>
            <a:r>
              <a:rPr lang="fi-FI" dirty="0" err="1">
                <a:solidFill>
                  <a:srgbClr val="48AFEE"/>
                </a:solidFill>
                <a:latin typeface="Consolas" panose="020B0609020204030204" pitchFamily="49" charset="0"/>
                <a:cs typeface="Consolas" panose="020B0609020204030204" pitchFamily="49" charset="0"/>
              </a:rPr>
              <a:t>Insights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allows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monitor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behavior</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performance</a:t>
            </a:r>
            <a:r>
              <a:rPr lang="fi-FI" dirty="0">
                <a:solidFill>
                  <a:schemeClr val="bg1">
                    <a:lumMod val="50000"/>
                  </a:schemeClr>
                </a:solidFill>
                <a:latin typeface="Consolas" panose="020B0609020204030204" pitchFamily="49" charset="0"/>
                <a:cs typeface="Consolas" panose="020B0609020204030204" pitchFamily="49" charset="0"/>
              </a:rPr>
              <a:t> of a </a:t>
            </a:r>
            <a:r>
              <a:rPr lang="fi-FI" dirty="0" err="1">
                <a:solidFill>
                  <a:schemeClr val="bg1">
                    <a:lumMod val="50000"/>
                  </a:schemeClr>
                </a:solidFill>
                <a:latin typeface="Consolas" panose="020B0609020204030204" pitchFamily="49" charset="0"/>
                <a:cs typeface="Consolas" panose="020B0609020204030204" pitchFamily="49" charset="0"/>
              </a:rPr>
              <a:t>web</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application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collect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telemetry</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issues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like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identify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slow</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page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loads</a:t>
            </a:r>
            <a:r>
              <a:rPr lang="fi-FI" dirty="0">
                <a:solidFill>
                  <a:schemeClr val="bg1">
                    <a:lumMod val="50000"/>
                  </a:schemeClr>
                </a:solidFill>
                <a:latin typeface="Consolas" panose="020B0609020204030204" pitchFamily="49" charset="0"/>
                <a:cs typeface="Consolas" panose="020B0609020204030204" pitchFamily="49" charset="0"/>
              </a:rPr>
              <a:t> etc.)</a:t>
            </a:r>
          </a:p>
        </p:txBody>
      </p:sp>
      <p:sp>
        <p:nvSpPr>
          <p:cNvPr id="7" name="Rectangle 6">
            <a:extLst>
              <a:ext uri="{FF2B5EF4-FFF2-40B4-BE49-F238E27FC236}">
                <a16:creationId xmlns:a16="http://schemas.microsoft.com/office/drawing/2014/main" id="{AE0E58C1-32EE-2747-98DB-214BEFEB2596}"/>
              </a:ext>
            </a:extLst>
          </p:cNvPr>
          <p:cNvSpPr/>
          <p:nvPr/>
        </p:nvSpPr>
        <p:spPr>
          <a:xfrm>
            <a:off x="3733799" y="3429000"/>
            <a:ext cx="6746632" cy="1754326"/>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t>
            </a:r>
            <a:r>
              <a:rPr lang="fi-FI" dirty="0" err="1">
                <a:solidFill>
                  <a:srgbClr val="48AFEE"/>
                </a:solidFill>
                <a:latin typeface="Consolas" panose="020B0609020204030204" pitchFamily="49" charset="0"/>
                <a:cs typeface="Consolas" panose="020B0609020204030204" pitchFamily="49" charset="0"/>
              </a:rPr>
              <a:t>Monitor</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comprehensive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solution</a:t>
            </a:r>
            <a:r>
              <a:rPr lang="fi-FI" dirty="0">
                <a:solidFill>
                  <a:schemeClr val="bg1">
                    <a:lumMod val="50000"/>
                  </a:schemeClr>
                </a:solidFill>
                <a:latin typeface="Consolas" panose="020B0609020204030204" pitchFamily="49" charset="0"/>
                <a:cs typeface="Consolas" panose="020B0609020204030204" pitchFamily="49" charset="0"/>
              </a:rPr>
              <a:t> for </a:t>
            </a:r>
            <a:r>
              <a:rPr lang="fi-FI" dirty="0" err="1">
                <a:solidFill>
                  <a:schemeClr val="bg1">
                    <a:lumMod val="50000"/>
                  </a:schemeClr>
                </a:solidFill>
                <a:latin typeface="Consolas" panose="020B0609020204030204" pitchFamily="49" charset="0"/>
                <a:cs typeface="Consolas" panose="020B0609020204030204" pitchFamily="49" charset="0"/>
              </a:rPr>
              <a:t>collecting</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analyzing</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acting</a:t>
            </a:r>
            <a:r>
              <a:rPr lang="fi-FI" dirty="0">
                <a:solidFill>
                  <a:schemeClr val="bg1">
                    <a:lumMod val="50000"/>
                  </a:schemeClr>
                </a:solidFill>
                <a:latin typeface="Consolas" panose="020B0609020204030204" pitchFamily="49" charset="0"/>
                <a:cs typeface="Consolas" panose="020B0609020204030204" pitchFamily="49" charset="0"/>
              </a:rPr>
              <a:t> on </a:t>
            </a:r>
            <a:r>
              <a:rPr lang="fi-FI" dirty="0" err="1">
                <a:solidFill>
                  <a:schemeClr val="bg1">
                    <a:lumMod val="50000"/>
                  </a:schemeClr>
                </a:solidFill>
                <a:latin typeface="Consolas" panose="020B0609020204030204" pitchFamily="49" charset="0"/>
                <a:cs typeface="Consolas" panose="020B0609020204030204" pitchFamily="49" charset="0"/>
              </a:rPr>
              <a:t>telemetry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from</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cloud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environment</a:t>
            </a:r>
            <a:r>
              <a:rPr lang="fi-FI" dirty="0">
                <a:solidFill>
                  <a:schemeClr val="bg1">
                    <a:lumMod val="50000"/>
                  </a:schemeClr>
                </a:solidFill>
                <a:latin typeface="Consolas" panose="020B0609020204030204" pitchFamily="49" charset="0"/>
                <a:cs typeface="Consolas" panose="020B0609020204030204" pitchFamily="49" charset="0"/>
              </a:rPr>
              <a:t>. It </a:t>
            </a:r>
            <a:r>
              <a:rPr lang="fi-FI" dirty="0" err="1">
                <a:solidFill>
                  <a:schemeClr val="bg1">
                    <a:lumMod val="50000"/>
                  </a:schemeClr>
                </a:solidFill>
                <a:latin typeface="Consolas" panose="020B0609020204030204" pitchFamily="49" charset="0"/>
                <a:cs typeface="Consolas" panose="020B0609020204030204" pitchFamily="49" charset="0"/>
              </a:rPr>
              <a:t>collect</a:t>
            </a:r>
            <a:r>
              <a:rPr lang="fi-FI" dirty="0">
                <a:solidFill>
                  <a:schemeClr val="bg1">
                    <a:lumMod val="50000"/>
                  </a:schemeClr>
                </a:solidFill>
                <a:latin typeface="Consolas" panose="020B0609020204030204" pitchFamily="49" charset="0"/>
                <a:cs typeface="Consolas" panose="020B0609020204030204" pitchFamily="49" charset="0"/>
              </a:rPr>
              <a:t> data </a:t>
            </a:r>
            <a:r>
              <a:rPr lang="fi-FI" dirty="0" err="1">
                <a:solidFill>
                  <a:schemeClr val="bg1">
                    <a:lumMod val="50000"/>
                  </a:schemeClr>
                </a:solidFill>
                <a:latin typeface="Consolas" panose="020B0609020204030204" pitchFamily="49" charset="0"/>
                <a:cs typeface="Consolas" panose="020B0609020204030204" pitchFamily="49" charset="0"/>
              </a:rPr>
              <a:t>about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performance</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funcationality</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code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the</a:t>
            </a:r>
            <a:r>
              <a:rPr lang="fi-FI" dirty="0">
                <a:solidFill>
                  <a:schemeClr val="bg1">
                    <a:lumMod val="50000"/>
                  </a:schemeClr>
                </a:solidFill>
                <a:latin typeface="Consolas" panose="020B0609020204030204" pitchFamily="49" charset="0"/>
                <a:cs typeface="Consolas" panose="020B0609020204030204" pitchFamily="49" charset="0"/>
              </a:rPr>
              <a:t> operating </a:t>
            </a:r>
            <a:r>
              <a:rPr lang="fi-FI" dirty="0" err="1">
                <a:solidFill>
                  <a:schemeClr val="bg1">
                    <a:lumMod val="50000"/>
                  </a:schemeClr>
                </a:solidFill>
                <a:latin typeface="Consolas" panose="020B0609020204030204" pitchFamily="49" charset="0"/>
                <a:cs typeface="Consolas" panose="020B0609020204030204" pitchFamily="49" charset="0"/>
              </a:rPr>
              <a:t>system</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operation</a:t>
            </a:r>
            <a:r>
              <a:rPr lang="fi-FI" dirty="0">
                <a:solidFill>
                  <a:schemeClr val="bg1">
                    <a:lumMod val="50000"/>
                  </a:schemeClr>
                </a:solidFill>
                <a:latin typeface="Consolas" panose="020B0609020204030204" pitchFamily="49" charset="0"/>
                <a:cs typeface="Consolas" panose="020B0609020204030204" pitchFamily="49" charset="0"/>
              </a:rPr>
              <a:t> of an </a:t>
            </a:r>
            <a:r>
              <a:rPr lang="fi-FI" dirty="0" err="1">
                <a:solidFill>
                  <a:schemeClr val="bg1">
                    <a:lumMod val="50000"/>
                  </a:schemeClr>
                </a:solidFill>
                <a:latin typeface="Consolas" panose="020B0609020204030204" pitchFamily="49" charset="0"/>
                <a:cs typeface="Consolas" panose="020B0609020204030204" pitchFamily="49" charset="0"/>
              </a:rPr>
              <a:t>Azure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others</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639517BA-FCB6-2A43-BD72-86E02EE244E5}"/>
              </a:ext>
            </a:extLst>
          </p:cNvPr>
          <p:cNvPicPr>
            <a:picLocks noChangeAspect="1"/>
          </p:cNvPicPr>
          <p:nvPr/>
        </p:nvPicPr>
        <p:blipFill>
          <a:blip r:embed="rId3"/>
          <a:stretch>
            <a:fillRect/>
          </a:stretch>
        </p:blipFill>
        <p:spPr>
          <a:xfrm>
            <a:off x="1254370" y="1499578"/>
            <a:ext cx="2152508" cy="1126479"/>
          </a:xfrm>
          <a:prstGeom prst="rect">
            <a:avLst/>
          </a:prstGeom>
        </p:spPr>
      </p:pic>
      <p:pic>
        <p:nvPicPr>
          <p:cNvPr id="5" name="Picture 4">
            <a:extLst>
              <a:ext uri="{FF2B5EF4-FFF2-40B4-BE49-F238E27FC236}">
                <a16:creationId xmlns:a16="http://schemas.microsoft.com/office/drawing/2014/main" id="{93156E87-3ECB-9E43-A59E-960F1A6FF5DD}"/>
              </a:ext>
            </a:extLst>
          </p:cNvPr>
          <p:cNvPicPr>
            <a:picLocks noChangeAspect="1"/>
          </p:cNvPicPr>
          <p:nvPr/>
        </p:nvPicPr>
        <p:blipFill>
          <a:blip r:embed="rId4"/>
          <a:stretch>
            <a:fillRect/>
          </a:stretch>
        </p:blipFill>
        <p:spPr>
          <a:xfrm>
            <a:off x="1711569" y="3273977"/>
            <a:ext cx="1126479" cy="1126479"/>
          </a:xfrm>
          <a:prstGeom prst="rect">
            <a:avLst/>
          </a:prstGeom>
        </p:spPr>
      </p:pic>
    </p:spTree>
    <p:extLst>
      <p:ext uri="{BB962C8B-B14F-4D97-AF65-F5344CB8AC3E}">
        <p14:creationId xmlns:p14="http://schemas.microsoft.com/office/powerpoint/2010/main" val="311001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4FC6E2-206E-1847-AF5D-1DADC4EBCDEB}"/>
              </a:ext>
            </a:extLst>
          </p:cNvPr>
          <p:cNvSpPr txBox="1"/>
          <p:nvPr/>
        </p:nvSpPr>
        <p:spPr>
          <a:xfrm>
            <a:off x="2344455" y="2828835"/>
            <a:ext cx="7503089" cy="830997"/>
          </a:xfrm>
          <a:prstGeom prst="rect">
            <a:avLst/>
          </a:prstGeom>
          <a:noFill/>
        </p:spPr>
        <p:txBody>
          <a:bodyPr wrap="square" rtlCol="0">
            <a:spAutoFit/>
          </a:bodyPr>
          <a:lstStyle/>
          <a:p>
            <a:pPr algn="ctr"/>
            <a:r>
              <a:rPr lang="fi-FI" sz="2400" dirty="0">
                <a:solidFill>
                  <a:schemeClr val="tx1">
                    <a:lumMod val="75000"/>
                    <a:lumOff val="25000"/>
                  </a:schemeClr>
                </a:solidFill>
                <a:latin typeface="Consolas" panose="020B0609020204030204" pitchFamily="49" charset="0"/>
                <a:cs typeface="Consolas" panose="020B0609020204030204" pitchFamily="49" charset="0"/>
              </a:rPr>
              <a:t>How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can</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manage</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identities</a:t>
            </a:r>
            <a:r>
              <a:rPr lang="fi-FI" sz="2400" dirty="0">
                <a:solidFill>
                  <a:schemeClr val="tx1">
                    <a:lumMod val="75000"/>
                    <a:lumOff val="25000"/>
                  </a:schemeClr>
                </a:solidFill>
                <a:latin typeface="Consolas" panose="020B0609020204030204" pitchFamily="49" charset="0"/>
                <a:cs typeface="Consolas" panose="020B0609020204030204" pitchFamily="49" charset="0"/>
              </a:rPr>
              <a:t> for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users</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services</a:t>
            </a:r>
            <a:r>
              <a:rPr lang="fi-FI" sz="2400" dirty="0">
                <a:solidFill>
                  <a:schemeClr val="tx1">
                    <a:lumMod val="75000"/>
                    <a:lumOff val="25000"/>
                  </a:schemeClr>
                </a:solidFill>
                <a:latin typeface="Consolas" panose="020B0609020204030204" pitchFamily="49" charset="0"/>
                <a:cs typeface="Consolas" panose="020B0609020204030204" pitchFamily="49" charset="0"/>
              </a:rPr>
              <a:t> on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Azure</a:t>
            </a:r>
            <a:r>
              <a:rPr lang="fi-FI" sz="2400" dirty="0">
                <a:solidFill>
                  <a:schemeClr val="tx1">
                    <a:lumMod val="75000"/>
                    <a:lumOff val="2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679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283A30-F38C-ED42-ACA4-988AFAC22B77}"/>
              </a:ext>
            </a:extLst>
          </p:cNvPr>
          <p:cNvSpPr/>
          <p:nvPr/>
        </p:nvSpPr>
        <p:spPr>
          <a:xfrm>
            <a:off x="3733799" y="1798516"/>
            <a:ext cx="6746632" cy="923330"/>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Azure</a:t>
            </a:r>
            <a:r>
              <a:rPr lang="fi-FI" dirty="0">
                <a:solidFill>
                  <a:srgbClr val="48AFEE"/>
                </a:solidFill>
                <a:latin typeface="Consolas" panose="020B0609020204030204" pitchFamily="49" charset="0"/>
                <a:cs typeface="Consolas" panose="020B0609020204030204" pitchFamily="49" charset="0"/>
              </a:rPr>
              <a:t> Active Directory </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cloud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based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identity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service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that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provides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authentication</a:t>
            </a:r>
            <a:r>
              <a:rPr lang="fi-FI" dirty="0">
                <a:solidFill>
                  <a:schemeClr val="bg1">
                    <a:lumMod val="50000"/>
                  </a:schemeClr>
                </a:solidFill>
                <a:latin typeface="Consolas" panose="020B0609020204030204" pitchFamily="49" charset="0"/>
                <a:cs typeface="Consolas" panose="020B0609020204030204" pitchFamily="49" charset="0"/>
              </a:rPr>
              <a:t>, single </a:t>
            </a:r>
            <a:r>
              <a:rPr lang="fi-FI" dirty="0" err="1">
                <a:solidFill>
                  <a:schemeClr val="bg1">
                    <a:lumMod val="50000"/>
                  </a:schemeClr>
                </a:solidFill>
                <a:latin typeface="Consolas" panose="020B0609020204030204" pitchFamily="49" charset="0"/>
                <a:cs typeface="Consolas" panose="020B0609020204030204" pitchFamily="49" charset="0"/>
              </a:rPr>
              <a:t>sign</a:t>
            </a:r>
            <a:r>
              <a:rPr lang="fi-FI" dirty="0">
                <a:solidFill>
                  <a:schemeClr val="bg1">
                    <a:lumMod val="50000"/>
                  </a:schemeClr>
                </a:solidFill>
                <a:latin typeface="Consolas" panose="020B0609020204030204" pitchFamily="49" charset="0"/>
                <a:cs typeface="Consolas" panose="020B0609020204030204" pitchFamily="49" charset="0"/>
              </a:rPr>
              <a:t>-on, </a:t>
            </a:r>
            <a:r>
              <a:rPr lang="fi-FI" dirty="0" err="1">
                <a:solidFill>
                  <a:schemeClr val="bg1">
                    <a:lumMod val="50000"/>
                  </a:schemeClr>
                </a:solidFill>
                <a:latin typeface="Consolas" panose="020B0609020204030204" pitchFamily="49" charset="0"/>
                <a:cs typeface="Consolas" panose="020B0609020204030204" pitchFamily="49" charset="0"/>
              </a:rPr>
              <a:t>application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managment</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device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managment</a:t>
            </a:r>
            <a:r>
              <a:rPr lang="fi-FI" dirty="0">
                <a:solidFill>
                  <a:schemeClr val="bg1">
                    <a:lumMod val="50000"/>
                  </a:schemeClr>
                </a:solidFill>
                <a:latin typeface="Consolas" panose="020B0609020204030204" pitchFamily="49" charset="0"/>
                <a:cs typeface="Consolas" panose="020B0609020204030204" pitchFamily="49" charset="0"/>
              </a:rPr>
              <a:t>.</a:t>
            </a:r>
          </a:p>
        </p:txBody>
      </p:sp>
      <p:sp>
        <p:nvSpPr>
          <p:cNvPr id="7" name="Rectangle 6">
            <a:extLst>
              <a:ext uri="{FF2B5EF4-FFF2-40B4-BE49-F238E27FC236}">
                <a16:creationId xmlns:a16="http://schemas.microsoft.com/office/drawing/2014/main" id="{AE0E58C1-32EE-2747-98DB-214BEFEB2596}"/>
              </a:ext>
            </a:extLst>
          </p:cNvPr>
          <p:cNvSpPr/>
          <p:nvPr/>
        </p:nvSpPr>
        <p:spPr>
          <a:xfrm>
            <a:off x="3733799" y="3727938"/>
            <a:ext cx="6746632" cy="923330"/>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Service </a:t>
            </a:r>
            <a:r>
              <a:rPr lang="fi-FI" dirty="0" err="1">
                <a:solidFill>
                  <a:srgbClr val="48AFEE"/>
                </a:solidFill>
                <a:latin typeface="Consolas" panose="020B0609020204030204" pitchFamily="49" charset="0"/>
                <a:cs typeface="Consolas" panose="020B0609020204030204" pitchFamily="49" charset="0"/>
              </a:rPr>
              <a:t>principals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an </a:t>
            </a:r>
            <a:r>
              <a:rPr lang="fi-FI" dirty="0" err="1">
                <a:solidFill>
                  <a:schemeClr val="bg1">
                    <a:lumMod val="50000"/>
                  </a:schemeClr>
                </a:solidFill>
                <a:latin typeface="Consolas" panose="020B0609020204030204" pitchFamily="49" charset="0"/>
                <a:cs typeface="Consolas" panose="020B0609020204030204" pitchFamily="49" charset="0"/>
              </a:rPr>
              <a:t>identity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by</a:t>
            </a:r>
            <a:r>
              <a:rPr lang="fi-FI" dirty="0">
                <a:solidFill>
                  <a:schemeClr val="bg1">
                    <a:lumMod val="50000"/>
                  </a:schemeClr>
                </a:solidFill>
                <a:latin typeface="Consolas" panose="020B0609020204030204" pitchFamily="49" charset="0"/>
                <a:cs typeface="Consolas" panose="020B0609020204030204" pitchFamily="49" charset="0"/>
              </a:rPr>
              <a:t> a </a:t>
            </a:r>
            <a:r>
              <a:rPr lang="fi-FI" dirty="0" err="1">
                <a:solidFill>
                  <a:schemeClr val="bg1">
                    <a:lumMod val="50000"/>
                  </a:schemeClr>
                </a:solidFill>
                <a:latin typeface="Consolas" panose="020B0609020204030204" pitchFamily="49" charset="0"/>
                <a:cs typeface="Consolas" panose="020B0609020204030204" pitchFamily="49" charset="0"/>
              </a:rPr>
              <a:t>service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or</a:t>
            </a:r>
            <a:r>
              <a:rPr lang="fi-FI" dirty="0">
                <a:solidFill>
                  <a:schemeClr val="bg1">
                    <a:lumMod val="50000"/>
                  </a:schemeClr>
                </a:solidFill>
                <a:latin typeface="Consolas" panose="020B0609020204030204" pitchFamily="49" charset="0"/>
                <a:cs typeface="Consolas" panose="020B0609020204030204" pitchFamily="49" charset="0"/>
              </a:rPr>
              <a:t> an </a:t>
            </a:r>
            <a:r>
              <a:rPr lang="fi-FI" dirty="0" err="1">
                <a:solidFill>
                  <a:schemeClr val="bg1">
                    <a:lumMod val="50000"/>
                  </a:schemeClr>
                </a:solidFill>
                <a:latin typeface="Consolas" panose="020B0609020204030204" pitchFamily="49" charset="0"/>
                <a:cs typeface="Consolas" panose="020B0609020204030204" pitchFamily="49" charset="0"/>
              </a:rPr>
              <a:t>application</a:t>
            </a:r>
            <a:r>
              <a:rPr lang="fi-FI" dirty="0">
                <a:solidFill>
                  <a:schemeClr val="bg1">
                    <a:lumMod val="50000"/>
                  </a:schemeClr>
                </a:solidFill>
                <a:latin typeface="Consolas" panose="020B0609020204030204" pitchFamily="49" charset="0"/>
                <a:cs typeface="Consolas" panose="020B0609020204030204" pitchFamily="49" charset="0"/>
              </a:rPr>
              <a:t>. And just </a:t>
            </a:r>
            <a:r>
              <a:rPr lang="fi-FI" dirty="0" err="1">
                <a:solidFill>
                  <a:schemeClr val="bg1">
                    <a:lumMod val="50000"/>
                  </a:schemeClr>
                </a:solidFill>
                <a:latin typeface="Consolas" panose="020B0609020204030204" pitchFamily="49" charset="0"/>
                <a:cs typeface="Consolas" panose="020B0609020204030204" pitchFamily="49" charset="0"/>
              </a:rPr>
              <a:t>like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user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identities</a:t>
            </a:r>
            <a:r>
              <a:rPr lang="fi-FI" dirty="0">
                <a:solidFill>
                  <a:schemeClr val="bg1">
                    <a:lumMod val="50000"/>
                  </a:schemeClr>
                </a:solidFill>
                <a:latin typeface="Consolas" panose="020B0609020204030204" pitchFamily="49" charset="0"/>
                <a:cs typeface="Consolas" panose="020B0609020204030204" pitchFamily="49" charset="0"/>
              </a:rPr>
              <a:t>, it </a:t>
            </a:r>
            <a:r>
              <a:rPr lang="fi-FI" dirty="0" err="1">
                <a:solidFill>
                  <a:schemeClr val="bg1">
                    <a:lumMod val="50000"/>
                  </a:schemeClr>
                </a:solidFill>
                <a:latin typeface="Consolas" panose="020B0609020204030204" pitchFamily="49" charset="0"/>
                <a:cs typeface="Consolas" panose="020B0609020204030204" pitchFamily="49" charset="0"/>
              </a:rPr>
              <a:t>can</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be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assigned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roles</a:t>
            </a:r>
            <a:r>
              <a:rPr lang="fi-FI" dirty="0">
                <a:solidFill>
                  <a:schemeClr val="bg1">
                    <a:lumMod val="50000"/>
                  </a:schemeClr>
                </a:solidFill>
                <a:latin typeface="Consolas" panose="020B0609020204030204" pitchFamily="49" charset="0"/>
                <a:cs typeface="Consolas" panose="020B0609020204030204" pitchFamily="49" charset="0"/>
              </a:rPr>
              <a:t>.</a:t>
            </a:r>
          </a:p>
        </p:txBody>
      </p:sp>
      <p:pic>
        <p:nvPicPr>
          <p:cNvPr id="2" name="Picture 1">
            <a:extLst>
              <a:ext uri="{FF2B5EF4-FFF2-40B4-BE49-F238E27FC236}">
                <a16:creationId xmlns:a16="http://schemas.microsoft.com/office/drawing/2014/main" id="{B096714E-1E9F-3941-81AD-C7D0BBA3C694}"/>
              </a:ext>
            </a:extLst>
          </p:cNvPr>
          <p:cNvPicPr>
            <a:picLocks noChangeAspect="1"/>
          </p:cNvPicPr>
          <p:nvPr/>
        </p:nvPicPr>
        <p:blipFill>
          <a:blip r:embed="rId3"/>
          <a:stretch>
            <a:fillRect/>
          </a:stretch>
        </p:blipFill>
        <p:spPr>
          <a:xfrm>
            <a:off x="1857131" y="1798516"/>
            <a:ext cx="1202592" cy="1126479"/>
          </a:xfrm>
          <a:prstGeom prst="rect">
            <a:avLst/>
          </a:prstGeom>
        </p:spPr>
      </p:pic>
      <p:pic>
        <p:nvPicPr>
          <p:cNvPr id="3" name="Picture 2">
            <a:extLst>
              <a:ext uri="{FF2B5EF4-FFF2-40B4-BE49-F238E27FC236}">
                <a16:creationId xmlns:a16="http://schemas.microsoft.com/office/drawing/2014/main" id="{ADFD6918-D3D6-B244-8F6D-AB643F03B43B}"/>
              </a:ext>
            </a:extLst>
          </p:cNvPr>
          <p:cNvPicPr>
            <a:picLocks noChangeAspect="1"/>
          </p:cNvPicPr>
          <p:nvPr/>
        </p:nvPicPr>
        <p:blipFill>
          <a:blip r:embed="rId4"/>
          <a:stretch>
            <a:fillRect/>
          </a:stretch>
        </p:blipFill>
        <p:spPr>
          <a:xfrm>
            <a:off x="1691856" y="3692717"/>
            <a:ext cx="1367867" cy="1126479"/>
          </a:xfrm>
          <a:prstGeom prst="rect">
            <a:avLst/>
          </a:prstGeom>
        </p:spPr>
      </p:pic>
    </p:spTree>
    <p:extLst>
      <p:ext uri="{BB962C8B-B14F-4D97-AF65-F5344CB8AC3E}">
        <p14:creationId xmlns:p14="http://schemas.microsoft.com/office/powerpoint/2010/main" val="30304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4FC6E2-206E-1847-AF5D-1DADC4EBCDEB}"/>
              </a:ext>
            </a:extLst>
          </p:cNvPr>
          <p:cNvSpPr txBox="1"/>
          <p:nvPr/>
        </p:nvSpPr>
        <p:spPr>
          <a:xfrm>
            <a:off x="2344455" y="2828835"/>
            <a:ext cx="7503089" cy="830997"/>
          </a:xfrm>
          <a:prstGeom prst="rect">
            <a:avLst/>
          </a:prstGeom>
          <a:noFill/>
        </p:spPr>
        <p:txBody>
          <a:bodyPr wrap="square" rtlCol="0">
            <a:spAutoFit/>
          </a:bodyPr>
          <a:lstStyle/>
          <a:p>
            <a:pPr algn="ctr"/>
            <a:r>
              <a:rPr lang="fi-FI" sz="2400" dirty="0">
                <a:solidFill>
                  <a:schemeClr val="tx1">
                    <a:lumMod val="75000"/>
                    <a:lumOff val="25000"/>
                  </a:schemeClr>
                </a:solidFill>
                <a:latin typeface="Consolas" panose="020B0609020204030204" pitchFamily="49" charset="0"/>
                <a:cs typeface="Consolas" panose="020B0609020204030204" pitchFamily="49" charset="0"/>
              </a:rPr>
              <a:t>How to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manage</a:t>
            </a:r>
            <a:r>
              <a:rPr lang="fi-FI" sz="2400" dirty="0">
                <a:solidFill>
                  <a:schemeClr val="tx1">
                    <a:lumMod val="75000"/>
                    <a:lumOff val="25000"/>
                  </a:schemeClr>
                </a:solidFill>
                <a:latin typeface="Consolas" panose="020B0609020204030204" pitchFamily="49" charset="0"/>
                <a:cs typeface="Consolas" panose="020B0609020204030204" pitchFamily="49" charset="0"/>
              </a:rPr>
              <a:t> a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consistant</a:t>
            </a:r>
            <a:r>
              <a:rPr lang="fi-FI" sz="2400" dirty="0">
                <a:solidFill>
                  <a:schemeClr val="tx1">
                    <a:lumMod val="75000"/>
                    <a:lumOff val="25000"/>
                  </a:schemeClr>
                </a:solidFill>
                <a:latin typeface="Consolas" panose="020B0609020204030204" pitchFamily="49" charset="0"/>
                <a:cs typeface="Consolas" panose="020B0609020204030204" pitchFamily="49" charset="0"/>
              </a:rPr>
              <a:t> and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compliant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environment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across</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your</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company</a:t>
            </a:r>
            <a:r>
              <a:rPr lang="fi-FI" sz="2400" dirty="0">
                <a:solidFill>
                  <a:schemeClr val="tx1">
                    <a:lumMod val="75000"/>
                    <a:lumOff val="25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43392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283A30-F38C-ED42-ACA4-988AFAC22B77}"/>
              </a:ext>
            </a:extLst>
          </p:cNvPr>
          <p:cNvSpPr/>
          <p:nvPr/>
        </p:nvSpPr>
        <p:spPr>
          <a:xfrm>
            <a:off x="2889738" y="1055078"/>
            <a:ext cx="6746632" cy="923330"/>
          </a:xfrm>
          <a:prstGeom prst="rect">
            <a:avLst/>
          </a:prstGeom>
        </p:spPr>
        <p:txBody>
          <a:bodyPr wrap="square">
            <a:spAutoFit/>
          </a:bodyPr>
          <a:lstStyle/>
          <a:p>
            <a:r>
              <a:rPr lang="fi-FI" dirty="0">
                <a:solidFill>
                  <a:srgbClr val="48AFEE"/>
                </a:solidFill>
                <a:latin typeface="Consolas" panose="020B0609020204030204" pitchFamily="49" charset="0"/>
                <a:cs typeface="Consolas" panose="020B0609020204030204" pitchFamily="49" charset="0"/>
              </a:rPr>
              <a:t>Management </a:t>
            </a:r>
            <a:r>
              <a:rPr lang="fi-FI" dirty="0" err="1">
                <a:solidFill>
                  <a:srgbClr val="48AFEE"/>
                </a:solidFill>
                <a:latin typeface="Consolas" panose="020B0609020204030204" pitchFamily="49" charset="0"/>
                <a:cs typeface="Consolas" panose="020B0609020204030204" pitchFamily="49" charset="0"/>
              </a:rPr>
              <a:t>Groups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allows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group</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organize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subscriptions</a:t>
            </a:r>
            <a:r>
              <a:rPr lang="fi-FI" dirty="0">
                <a:solidFill>
                  <a:schemeClr val="bg1">
                    <a:lumMod val="50000"/>
                  </a:schemeClr>
                </a:solidFill>
                <a:latin typeface="Consolas" panose="020B0609020204030204" pitchFamily="49" charset="0"/>
                <a:cs typeface="Consolas" panose="020B0609020204030204" pitchFamily="49" charset="0"/>
              </a:rPr>
              <a:t> in a </a:t>
            </a:r>
            <a:r>
              <a:rPr lang="fi-FI" dirty="0" err="1">
                <a:solidFill>
                  <a:schemeClr val="bg1">
                    <a:lumMod val="50000"/>
                  </a:schemeClr>
                </a:solidFill>
                <a:latin typeface="Consolas" panose="020B0609020204030204" pitchFamily="49" charset="0"/>
                <a:cs typeface="Consolas" panose="020B0609020204030204" pitchFamily="49" charset="0"/>
              </a:rPr>
              <a:t>logical</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hierarchy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group</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manage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subscriptions</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different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departments</a:t>
            </a:r>
            <a:r>
              <a:rPr lang="fi-FI" dirty="0">
                <a:solidFill>
                  <a:schemeClr val="bg1">
                    <a:lumMod val="50000"/>
                  </a:schemeClr>
                </a:solidFill>
                <a:latin typeface="Consolas" panose="020B0609020204030204" pitchFamily="49" charset="0"/>
                <a:cs typeface="Consolas" panose="020B0609020204030204" pitchFamily="49" charset="0"/>
              </a:rPr>
              <a:t> etc.)</a:t>
            </a:r>
          </a:p>
        </p:txBody>
      </p:sp>
      <p:pic>
        <p:nvPicPr>
          <p:cNvPr id="2" name="Picture 1">
            <a:extLst>
              <a:ext uri="{FF2B5EF4-FFF2-40B4-BE49-F238E27FC236}">
                <a16:creationId xmlns:a16="http://schemas.microsoft.com/office/drawing/2014/main" id="{88C30AD8-973B-BA47-9F34-132209DDBB4B}"/>
              </a:ext>
            </a:extLst>
          </p:cNvPr>
          <p:cNvPicPr>
            <a:picLocks noChangeAspect="1"/>
          </p:cNvPicPr>
          <p:nvPr/>
        </p:nvPicPr>
        <p:blipFill>
          <a:blip r:embed="rId3"/>
          <a:stretch>
            <a:fillRect/>
          </a:stretch>
        </p:blipFill>
        <p:spPr>
          <a:xfrm>
            <a:off x="1185496" y="1055078"/>
            <a:ext cx="1485900" cy="889000"/>
          </a:xfrm>
          <a:prstGeom prst="rect">
            <a:avLst/>
          </a:prstGeom>
        </p:spPr>
      </p:pic>
      <p:sp>
        <p:nvSpPr>
          <p:cNvPr id="8" name="Rectangle 7">
            <a:extLst>
              <a:ext uri="{FF2B5EF4-FFF2-40B4-BE49-F238E27FC236}">
                <a16:creationId xmlns:a16="http://schemas.microsoft.com/office/drawing/2014/main" id="{106F368A-70B7-284A-8587-C9F8AD515AC7}"/>
              </a:ext>
            </a:extLst>
          </p:cNvPr>
          <p:cNvSpPr/>
          <p:nvPr/>
        </p:nvSpPr>
        <p:spPr>
          <a:xfrm>
            <a:off x="2889738" y="2604227"/>
            <a:ext cx="6746632" cy="1200329"/>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Policy</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define</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apply</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standards</a:t>
            </a:r>
            <a:r>
              <a:rPr lang="fi-FI" dirty="0">
                <a:solidFill>
                  <a:schemeClr val="bg1">
                    <a:lumMod val="50000"/>
                  </a:schemeClr>
                </a:solidFill>
                <a:latin typeface="Consolas" panose="020B0609020204030204" pitchFamily="49" charset="0"/>
                <a:cs typeface="Consolas" panose="020B0609020204030204" pitchFamily="49" charset="0"/>
              </a:rPr>
              <a:t> to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in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environment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Prevent</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creation</a:t>
            </a:r>
            <a:r>
              <a:rPr lang="fi-FI" dirty="0">
                <a:solidFill>
                  <a:schemeClr val="bg1">
                    <a:lumMod val="50000"/>
                  </a:schemeClr>
                </a:solidFill>
                <a:latin typeface="Consolas" panose="020B0609020204030204" pitchFamily="49" charset="0"/>
                <a:cs typeface="Consolas" panose="020B0609020204030204" pitchFamily="49" charset="0"/>
              </a:rPr>
              <a:t> of </a:t>
            </a:r>
            <a:r>
              <a:rPr lang="fi-FI" dirty="0" err="1">
                <a:solidFill>
                  <a:schemeClr val="bg1">
                    <a:lumMod val="50000"/>
                  </a:schemeClr>
                </a:solidFill>
                <a:latin typeface="Consolas" panose="020B0609020204030204" pitchFamily="49" charset="0"/>
                <a:cs typeface="Consolas" panose="020B0609020204030204" pitchFamily="49" charset="0"/>
              </a:rPr>
              <a:t>undesired</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audit</a:t>
            </a:r>
            <a:r>
              <a:rPr lang="fi-FI" dirty="0">
                <a:solidFill>
                  <a:schemeClr val="bg1">
                    <a:lumMod val="50000"/>
                  </a:schemeClr>
                </a:solidFill>
                <a:latin typeface="Consolas" panose="020B0609020204030204" pitchFamily="49" charset="0"/>
                <a:cs typeface="Consolas" panose="020B0609020204030204" pitchFamily="49" charset="0"/>
              </a:rPr>
              <a:t> and </a:t>
            </a:r>
            <a:r>
              <a:rPr lang="fi-FI" dirty="0" err="1">
                <a:solidFill>
                  <a:schemeClr val="bg1">
                    <a:lumMod val="50000"/>
                  </a:schemeClr>
                </a:solidFill>
                <a:latin typeface="Consolas" panose="020B0609020204030204" pitchFamily="49" charset="0"/>
                <a:cs typeface="Consolas" panose="020B0609020204030204" pitchFamily="49" charset="0"/>
              </a:rPr>
              <a:t>remediate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resources</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already</a:t>
            </a:r>
            <a:r>
              <a:rPr lang="fi-FI" dirty="0">
                <a:solidFill>
                  <a:schemeClr val="bg1">
                    <a:lumMod val="50000"/>
                  </a:schemeClr>
                </a:solidFill>
                <a:latin typeface="Consolas" panose="020B0609020204030204" pitchFamily="49" charset="0"/>
                <a:cs typeface="Consolas" panose="020B0609020204030204" pitchFamily="49" charset="0"/>
              </a:rPr>
              <a:t> in </a:t>
            </a:r>
            <a:r>
              <a:rPr lang="fi-FI" dirty="0" err="1">
                <a:solidFill>
                  <a:schemeClr val="bg1">
                    <a:lumMod val="50000"/>
                  </a:schemeClr>
                </a:solidFill>
                <a:latin typeface="Consolas" panose="020B0609020204030204" pitchFamily="49" charset="0"/>
                <a:cs typeface="Consolas" panose="020B0609020204030204" pitchFamily="49" charset="0"/>
              </a:rPr>
              <a:t>your</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environment</a:t>
            </a:r>
            <a:r>
              <a:rPr lang="fi-FI" dirty="0">
                <a:solidFill>
                  <a:schemeClr val="bg1">
                    <a:lumMod val="50000"/>
                  </a:schemeClr>
                </a:solidFill>
                <a:latin typeface="Consolas" panose="020B0609020204030204" pitchFamily="49" charset="0"/>
                <a:cs typeface="Consolas" panose="020B0609020204030204" pitchFamily="49" charset="0"/>
              </a:rPr>
              <a:t>.</a:t>
            </a:r>
          </a:p>
        </p:txBody>
      </p:sp>
      <p:sp>
        <p:nvSpPr>
          <p:cNvPr id="9" name="Rectangle 8">
            <a:extLst>
              <a:ext uri="{FF2B5EF4-FFF2-40B4-BE49-F238E27FC236}">
                <a16:creationId xmlns:a16="http://schemas.microsoft.com/office/drawing/2014/main" id="{B0EDF38C-15E9-3141-90EF-9E37D1F07123}"/>
              </a:ext>
            </a:extLst>
          </p:cNvPr>
          <p:cNvSpPr/>
          <p:nvPr/>
        </p:nvSpPr>
        <p:spPr>
          <a:xfrm>
            <a:off x="2889738" y="4325594"/>
            <a:ext cx="6746632" cy="1477328"/>
          </a:xfrm>
          <a:prstGeom prst="rect">
            <a:avLst/>
          </a:prstGeom>
        </p:spPr>
        <p:txBody>
          <a:bodyPr wrap="square">
            <a:spAutoFit/>
          </a:bodyPr>
          <a:lstStyle/>
          <a:p>
            <a:r>
              <a:rPr lang="fi-FI" dirty="0" err="1">
                <a:solidFill>
                  <a:srgbClr val="48AFEE"/>
                </a:solidFill>
                <a:latin typeface="Consolas" panose="020B0609020204030204" pitchFamily="49" charset="0"/>
                <a:cs typeface="Consolas" panose="020B0609020204030204" pitchFamily="49" charset="0"/>
              </a:rPr>
              <a:t>Blueprints</a:t>
            </a:r>
            <a:r>
              <a:rPr lang="fi-FI" dirty="0">
                <a:solidFill>
                  <a:srgbClr val="48AFEE"/>
                </a:solidFill>
                <a:latin typeface="Consolas" panose="020B0609020204030204" pitchFamily="49" charset="0"/>
                <a:cs typeface="Consolas" panose="020B0609020204030204" pitchFamily="49" charset="0"/>
              </a:rPr>
              <a:t> </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create</a:t>
            </a:r>
            <a:r>
              <a:rPr lang="fi-FI" dirty="0">
                <a:solidFill>
                  <a:schemeClr val="bg1">
                    <a:lumMod val="50000"/>
                  </a:schemeClr>
                </a:solidFill>
                <a:latin typeface="Consolas" panose="020B0609020204030204" pitchFamily="49" charset="0"/>
                <a:cs typeface="Consolas" panose="020B0609020204030204" pitchFamily="49" charset="0"/>
              </a:rPr>
              <a:t> an </a:t>
            </a:r>
            <a:r>
              <a:rPr lang="fi-FI" dirty="0" err="1">
                <a:solidFill>
                  <a:schemeClr val="bg1">
                    <a:lumMod val="50000"/>
                  </a:schemeClr>
                </a:solidFill>
                <a:latin typeface="Consolas" panose="020B0609020204030204" pitchFamily="49" charset="0"/>
                <a:cs typeface="Consolas" panose="020B0609020204030204" pitchFamily="49" charset="0"/>
              </a:rPr>
              <a:t>Azure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native</a:t>
            </a:r>
            <a:r>
              <a:rPr lang="fi-FI" dirty="0">
                <a:solidFill>
                  <a:schemeClr val="bg1">
                    <a:lumMod val="50000"/>
                  </a:schemeClr>
                </a:solidFill>
                <a:latin typeface="Consolas" panose="020B0609020204030204" pitchFamily="49" charset="0"/>
                <a:cs typeface="Consolas" panose="020B0609020204030204" pitchFamily="49" charset="0"/>
              </a:rPr>
              <a:t> </a:t>
            </a:r>
            <a:r>
              <a:rPr lang="fi-FI" dirty="0" err="1">
                <a:solidFill>
                  <a:schemeClr val="bg1">
                    <a:lumMod val="50000"/>
                  </a:schemeClr>
                </a:solidFill>
                <a:latin typeface="Consolas" panose="020B0609020204030204" pitchFamily="49" charset="0"/>
                <a:cs typeface="Consolas" panose="020B0609020204030204" pitchFamily="49" charset="0"/>
              </a:rPr>
              <a:t>package</a:t>
            </a:r>
            <a:r>
              <a:rPr lang="fi-FI" dirty="0">
                <a:solidFill>
                  <a:schemeClr val="bg1">
                    <a:lumMod val="50000"/>
                  </a:schemeClr>
                </a:solidFill>
                <a:latin typeface="Consolas" panose="020B0609020204030204" pitchFamily="49" charset="0"/>
                <a:cs typeface="Consolas" panose="020B0609020204030204" pitchFamily="49" charset="0"/>
              </a:rPr>
              <a:t> of </a:t>
            </a:r>
            <a:r>
              <a:rPr lang="en" dirty="0">
                <a:solidFill>
                  <a:schemeClr val="bg1">
                    <a:lumMod val="50000"/>
                  </a:schemeClr>
                </a:solidFill>
                <a:latin typeface="Consolas" panose="020B0609020204030204" pitchFamily="49" charset="0"/>
                <a:cs typeface="Consolas" panose="020B0609020204030204" pitchFamily="49" charset="0"/>
              </a:rPr>
              <a:t>artifacts (resource groups, policies, role assignments, Resource Manager templates and more) that can be dynamically deployed to subscriptions to create consistent, repeatable environments.</a:t>
            </a:r>
            <a:r>
              <a:rPr lang="fi-FI" dirty="0">
                <a:solidFill>
                  <a:schemeClr val="bg1">
                    <a:lumMod val="50000"/>
                  </a:schemeClr>
                </a:solidFill>
                <a:latin typeface="Consolas" panose="020B0609020204030204" pitchFamily="49" charset="0"/>
                <a:cs typeface="Consolas" panose="020B0609020204030204" pitchFamily="49" charset="0"/>
              </a:rPr>
              <a:t> </a:t>
            </a:r>
          </a:p>
        </p:txBody>
      </p:sp>
      <p:pic>
        <p:nvPicPr>
          <p:cNvPr id="3" name="Picture 2">
            <a:extLst>
              <a:ext uri="{FF2B5EF4-FFF2-40B4-BE49-F238E27FC236}">
                <a16:creationId xmlns:a16="http://schemas.microsoft.com/office/drawing/2014/main" id="{C216B850-23C8-9940-95E1-A72C10566778}"/>
              </a:ext>
            </a:extLst>
          </p:cNvPr>
          <p:cNvPicPr>
            <a:picLocks noChangeAspect="1"/>
          </p:cNvPicPr>
          <p:nvPr/>
        </p:nvPicPr>
        <p:blipFill>
          <a:blip r:embed="rId4"/>
          <a:stretch>
            <a:fillRect/>
          </a:stretch>
        </p:blipFill>
        <p:spPr>
          <a:xfrm>
            <a:off x="1069730" y="2759892"/>
            <a:ext cx="1485900" cy="889000"/>
          </a:xfrm>
          <a:prstGeom prst="rect">
            <a:avLst/>
          </a:prstGeom>
        </p:spPr>
      </p:pic>
      <p:pic>
        <p:nvPicPr>
          <p:cNvPr id="10" name="Picture 9">
            <a:extLst>
              <a:ext uri="{FF2B5EF4-FFF2-40B4-BE49-F238E27FC236}">
                <a16:creationId xmlns:a16="http://schemas.microsoft.com/office/drawing/2014/main" id="{F99E87D9-50BF-204C-AAFB-7884C6573267}"/>
              </a:ext>
            </a:extLst>
          </p:cNvPr>
          <p:cNvPicPr>
            <a:picLocks noChangeAspect="1"/>
          </p:cNvPicPr>
          <p:nvPr/>
        </p:nvPicPr>
        <p:blipFill>
          <a:blip r:embed="rId5"/>
          <a:stretch>
            <a:fillRect/>
          </a:stretch>
        </p:blipFill>
        <p:spPr>
          <a:xfrm>
            <a:off x="1069730" y="4464706"/>
            <a:ext cx="1485900" cy="889000"/>
          </a:xfrm>
          <a:prstGeom prst="rect">
            <a:avLst/>
          </a:prstGeom>
        </p:spPr>
      </p:pic>
    </p:spTree>
    <p:extLst>
      <p:ext uri="{BB962C8B-B14F-4D97-AF65-F5344CB8AC3E}">
        <p14:creationId xmlns:p14="http://schemas.microsoft.com/office/powerpoint/2010/main" val="381301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106041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Denis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1684641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42EB7-33FC-B34D-8E64-3FC2A284F50D}"/>
              </a:ext>
            </a:extLst>
          </p:cNvPr>
          <p:cNvSpPr/>
          <p:nvPr/>
        </p:nvSpPr>
        <p:spPr>
          <a:xfrm>
            <a:off x="928671" y="1340552"/>
            <a:ext cx="6746632" cy="3108543"/>
          </a:xfrm>
          <a:prstGeom prst="rect">
            <a:avLst/>
          </a:prstGeom>
        </p:spPr>
        <p:txBody>
          <a:bodyPr wrap="square">
            <a:spAutoFit/>
          </a:bodyPr>
          <a:lstStyle/>
          <a:p>
            <a:r>
              <a:rPr lang="fi-FI" sz="2800" dirty="0">
                <a:solidFill>
                  <a:srgbClr val="48AFEE"/>
                </a:solidFill>
                <a:latin typeface="Consolas" panose="020B0609020204030204" pitchFamily="49" charset="0"/>
                <a:cs typeface="Consolas" panose="020B0609020204030204" pitchFamily="49" charset="0"/>
              </a:rPr>
              <a:t>Agenda of </a:t>
            </a:r>
            <a:r>
              <a:rPr lang="fi-FI" sz="2800" dirty="0" err="1">
                <a:solidFill>
                  <a:srgbClr val="48AFEE"/>
                </a:solidFill>
                <a:latin typeface="Consolas" panose="020B0609020204030204" pitchFamily="49" charset="0"/>
                <a:cs typeface="Consolas" panose="020B0609020204030204" pitchFamily="49" charset="0"/>
              </a:rPr>
              <a:t>the</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day</a:t>
            </a:r>
            <a:endParaRPr lang="fi-FI" sz="2800" dirty="0">
              <a:solidFill>
                <a:schemeClr val="bg1">
                  <a:lumMod val="50000"/>
                </a:schemeClr>
              </a:solidFill>
              <a:latin typeface="Consolas" panose="020B0609020204030204" pitchFamily="49" charset="0"/>
              <a:cs typeface="Consolas" panose="020B0609020204030204" pitchFamily="49" charset="0"/>
            </a:endParaRPr>
          </a:p>
          <a:p>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Common</a:t>
            </a:r>
            <a:r>
              <a:rPr lang="fi-FI" sz="2800" dirty="0">
                <a:solidFill>
                  <a:schemeClr val="bg1">
                    <a:lumMod val="50000"/>
                  </a:schemeClr>
                </a:solidFill>
                <a:latin typeface="Consolas" panose="020B0609020204030204" pitchFamily="49" charset="0"/>
                <a:cs typeface="Consolas" panose="020B0609020204030204" pitchFamily="49" charset="0"/>
              </a:rPr>
              <a:t> </a:t>
            </a:r>
            <a:r>
              <a:rPr lang="fi-FI" sz="2800" dirty="0" err="1">
                <a:solidFill>
                  <a:schemeClr val="bg1">
                    <a:lumMod val="50000"/>
                  </a:schemeClr>
                </a:solidFill>
                <a:latin typeface="Consolas" panose="020B0609020204030204" pitchFamily="49" charset="0"/>
                <a:cs typeface="Consolas" panose="020B0609020204030204" pitchFamily="49" charset="0"/>
              </a:rPr>
              <a:t>architecture</a:t>
            </a:r>
            <a:r>
              <a:rPr lang="fi-FI" sz="2800" dirty="0">
                <a:solidFill>
                  <a:schemeClr val="bg1">
                    <a:lumMod val="50000"/>
                  </a:schemeClr>
                </a:solidFill>
                <a:latin typeface="Consolas" panose="020B0609020204030204" pitchFamily="49" charset="0"/>
                <a:cs typeface="Consolas" panose="020B0609020204030204" pitchFamily="49" charset="0"/>
              </a:rPr>
              <a:t> </a:t>
            </a:r>
            <a:r>
              <a:rPr lang="fi-FI" sz="2800" dirty="0" err="1">
                <a:solidFill>
                  <a:schemeClr val="bg1">
                    <a:lumMod val="50000"/>
                  </a:schemeClr>
                </a:solidFill>
                <a:latin typeface="Consolas" panose="020B0609020204030204" pitchFamily="49" charset="0"/>
                <a:cs typeface="Consolas" panose="020B0609020204030204" pitchFamily="49" charset="0"/>
              </a:rPr>
              <a:t>styles</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a:solidFill>
                  <a:schemeClr val="bg1">
                    <a:lumMod val="50000"/>
                  </a:schemeClr>
                </a:solidFill>
                <a:latin typeface="Consolas" panose="020B0609020204030204" pitchFamily="49" charset="0"/>
                <a:cs typeface="Consolas" panose="020B0609020204030204" pitchFamily="49" charset="0"/>
              </a:rPr>
              <a:t>Networking</a:t>
            </a:r>
          </a:p>
          <a:p>
            <a:pPr marL="285750" indent="-285750">
              <a:buFont typeface="Arial" panose="020B0604020202020204" pitchFamily="34" charset="0"/>
              <a:buChar char="•"/>
            </a:pPr>
            <a:r>
              <a:rPr lang="fi-FI" sz="2800" dirty="0">
                <a:solidFill>
                  <a:schemeClr val="bg1">
                    <a:lumMod val="50000"/>
                  </a:schemeClr>
                </a:solidFill>
                <a:latin typeface="Consolas" panose="020B0609020204030204" pitchFamily="49" charset="0"/>
                <a:cs typeface="Consolas" panose="020B0609020204030204" pitchFamily="49" charset="0"/>
              </a:rPr>
              <a:t>Identity</a:t>
            </a: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Telemetry</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Governance</a:t>
            </a:r>
            <a:endParaRPr lang="fi-FI" sz="28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747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1014668" y="853370"/>
            <a:ext cx="6093335" cy="769441"/>
          </a:xfrm>
          <a:prstGeom prst="rect">
            <a:avLst/>
          </a:prstGeom>
          <a:noFill/>
        </p:spPr>
        <p:txBody>
          <a:bodyPr wrap="none" rtlCol="0">
            <a:spAutoFit/>
          </a:bodyPr>
          <a:lstStyle/>
          <a:p>
            <a:r>
              <a:rPr lang="fi-FI" sz="4400" dirty="0">
                <a:latin typeface="Consolas" panose="020B0609020204030204" pitchFamily="49" charset="0"/>
                <a:cs typeface="Consolas" panose="020B0609020204030204" pitchFamily="49" charset="0"/>
              </a:rPr>
              <a:t>Architecture </a:t>
            </a:r>
            <a:r>
              <a:rPr lang="fi-FI" sz="4400" dirty="0" err="1">
                <a:latin typeface="Consolas" panose="020B0609020204030204" pitchFamily="49" charset="0"/>
                <a:cs typeface="Consolas" panose="020B0609020204030204" pitchFamily="49" charset="0"/>
              </a:rPr>
              <a:t>Styles</a:t>
            </a:r>
            <a:endParaRPr lang="fi-FI" sz="4400" dirty="0">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014668" y="1622811"/>
            <a:ext cx="8590673" cy="646331"/>
          </a:xfrm>
          <a:prstGeom prst="rect">
            <a:avLst/>
          </a:prstGeom>
        </p:spPr>
        <p:txBody>
          <a:bodyPr wrap="square">
            <a:spAutoFit/>
          </a:bodyPr>
          <a:lstStyle/>
          <a:p>
            <a:r>
              <a:rPr lang="fi-FI" dirty="0">
                <a:solidFill>
                  <a:schemeClr val="tx1">
                    <a:lumMod val="75000"/>
                    <a:lumOff val="25000"/>
                  </a:schemeClr>
                </a:solidFill>
                <a:latin typeface="Consolas" panose="020B0609020204030204" pitchFamily="49" charset="0"/>
                <a:cs typeface="Consolas" panose="020B0609020204030204" pitchFamily="49" charset="0"/>
              </a:rPr>
              <a:t>A </a:t>
            </a:r>
            <a:r>
              <a:rPr lang="fi-FI" dirty="0" err="1">
                <a:solidFill>
                  <a:schemeClr val="tx1">
                    <a:lumMod val="75000"/>
                    <a:lumOff val="25000"/>
                  </a:schemeClr>
                </a:solidFill>
                <a:latin typeface="Consolas" panose="020B0609020204030204" pitchFamily="49" charset="0"/>
                <a:cs typeface="Consolas" panose="020B0609020204030204" pitchFamily="49" charset="0"/>
              </a:rPr>
              <a:t>family</a:t>
            </a:r>
            <a:r>
              <a:rPr lang="fi-FI" dirty="0">
                <a:solidFill>
                  <a:schemeClr val="tx1">
                    <a:lumMod val="75000"/>
                    <a:lumOff val="25000"/>
                  </a:schemeClr>
                </a:solidFill>
                <a:latin typeface="Consolas" panose="020B0609020204030204" pitchFamily="49" charset="0"/>
                <a:cs typeface="Consolas" panose="020B0609020204030204" pitchFamily="49" charset="0"/>
              </a:rPr>
              <a:t> of </a:t>
            </a:r>
            <a:r>
              <a:rPr lang="fi-FI" dirty="0" err="1">
                <a:solidFill>
                  <a:schemeClr val="tx1">
                    <a:lumMod val="75000"/>
                    <a:lumOff val="25000"/>
                  </a:schemeClr>
                </a:solidFill>
                <a:latin typeface="Consolas" panose="020B0609020204030204" pitchFamily="49" charset="0"/>
                <a:cs typeface="Consolas" panose="020B0609020204030204" pitchFamily="49" charset="0"/>
              </a:rPr>
              <a:t>architectures</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that</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share</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certain</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characteristics</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Don’t</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require</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the</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use</a:t>
            </a:r>
            <a:r>
              <a:rPr lang="fi-FI" dirty="0">
                <a:solidFill>
                  <a:schemeClr val="tx1">
                    <a:lumMod val="75000"/>
                    <a:lumOff val="25000"/>
                  </a:schemeClr>
                </a:solidFill>
                <a:latin typeface="Consolas" panose="020B0609020204030204" pitchFamily="49" charset="0"/>
                <a:cs typeface="Consolas" panose="020B0609020204030204" pitchFamily="49" charset="0"/>
              </a:rPr>
              <a:t> of </a:t>
            </a:r>
            <a:r>
              <a:rPr lang="fi-FI" dirty="0" err="1">
                <a:solidFill>
                  <a:schemeClr val="tx1">
                    <a:lumMod val="75000"/>
                    <a:lumOff val="25000"/>
                  </a:schemeClr>
                </a:solidFill>
                <a:latin typeface="Consolas" panose="020B0609020204030204" pitchFamily="49" charset="0"/>
                <a:cs typeface="Consolas" panose="020B0609020204030204" pitchFamily="49" charset="0"/>
              </a:rPr>
              <a:t>particular</a:t>
            </a:r>
            <a:r>
              <a:rPr lang="fi-FI" dirty="0">
                <a:solidFill>
                  <a:schemeClr val="tx1">
                    <a:lumMod val="75000"/>
                    <a:lumOff val="25000"/>
                  </a:schemeClr>
                </a:solidFill>
                <a:latin typeface="Consolas" panose="020B0609020204030204" pitchFamily="49" charset="0"/>
                <a:cs typeface="Consolas" panose="020B0609020204030204" pitchFamily="49" charset="0"/>
              </a:rPr>
              <a:t> </a:t>
            </a:r>
            <a:r>
              <a:rPr lang="fi-FI" dirty="0" err="1">
                <a:solidFill>
                  <a:schemeClr val="tx1">
                    <a:lumMod val="75000"/>
                    <a:lumOff val="25000"/>
                  </a:schemeClr>
                </a:solidFill>
                <a:latin typeface="Consolas" panose="020B0609020204030204" pitchFamily="49" charset="0"/>
                <a:cs typeface="Consolas" panose="020B0609020204030204" pitchFamily="49" charset="0"/>
              </a:rPr>
              <a:t>technologies</a:t>
            </a:r>
            <a:r>
              <a:rPr lang="fi-FI" dirty="0">
                <a:solidFill>
                  <a:schemeClr val="tx1">
                    <a:lumMod val="75000"/>
                    <a:lumOff val="25000"/>
                  </a:schemeClr>
                </a:solidFill>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2DF69F6D-EACB-894F-9A6A-292C11857890}"/>
              </a:ext>
            </a:extLst>
          </p:cNvPr>
          <p:cNvPicPr>
            <a:picLocks noChangeAspect="1"/>
          </p:cNvPicPr>
          <p:nvPr/>
        </p:nvPicPr>
        <p:blipFill>
          <a:blip r:embed="rId2"/>
          <a:stretch>
            <a:fillRect/>
          </a:stretch>
        </p:blipFill>
        <p:spPr>
          <a:xfrm>
            <a:off x="1014668" y="3429001"/>
            <a:ext cx="3010313" cy="1806188"/>
          </a:xfrm>
          <a:prstGeom prst="rect">
            <a:avLst/>
          </a:prstGeom>
        </p:spPr>
      </p:pic>
      <p:pic>
        <p:nvPicPr>
          <p:cNvPr id="9" name="Picture 8">
            <a:extLst>
              <a:ext uri="{FF2B5EF4-FFF2-40B4-BE49-F238E27FC236}">
                <a16:creationId xmlns:a16="http://schemas.microsoft.com/office/drawing/2014/main" id="{496FB6C3-A283-FD46-94EF-01F2423EC41E}"/>
              </a:ext>
            </a:extLst>
          </p:cNvPr>
          <p:cNvPicPr>
            <a:picLocks noChangeAspect="1"/>
          </p:cNvPicPr>
          <p:nvPr/>
        </p:nvPicPr>
        <p:blipFill>
          <a:blip r:embed="rId3"/>
          <a:stretch>
            <a:fillRect/>
          </a:stretch>
        </p:blipFill>
        <p:spPr>
          <a:xfrm>
            <a:off x="4590844" y="3429000"/>
            <a:ext cx="3010311" cy="1806187"/>
          </a:xfrm>
          <a:prstGeom prst="rect">
            <a:avLst/>
          </a:prstGeom>
        </p:spPr>
      </p:pic>
      <p:pic>
        <p:nvPicPr>
          <p:cNvPr id="10" name="Picture 9">
            <a:extLst>
              <a:ext uri="{FF2B5EF4-FFF2-40B4-BE49-F238E27FC236}">
                <a16:creationId xmlns:a16="http://schemas.microsoft.com/office/drawing/2014/main" id="{42696A05-3DA0-2D4D-829A-7DE7A01D2860}"/>
              </a:ext>
            </a:extLst>
          </p:cNvPr>
          <p:cNvPicPr>
            <a:picLocks noChangeAspect="1"/>
          </p:cNvPicPr>
          <p:nvPr/>
        </p:nvPicPr>
        <p:blipFill>
          <a:blip r:embed="rId4"/>
          <a:stretch>
            <a:fillRect/>
          </a:stretch>
        </p:blipFill>
        <p:spPr>
          <a:xfrm>
            <a:off x="8287252" y="3067627"/>
            <a:ext cx="2890080" cy="2167560"/>
          </a:xfrm>
          <a:prstGeom prst="rect">
            <a:avLst/>
          </a:prstGeom>
        </p:spPr>
      </p:pic>
    </p:spTree>
    <p:extLst>
      <p:ext uri="{BB962C8B-B14F-4D97-AF65-F5344CB8AC3E}">
        <p14:creationId xmlns:p14="http://schemas.microsoft.com/office/powerpoint/2010/main" val="368919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F39941-C176-C742-B31E-C353B70EE730}"/>
              </a:ext>
            </a:extLst>
          </p:cNvPr>
          <p:cNvPicPr>
            <a:picLocks noChangeAspect="1"/>
          </p:cNvPicPr>
          <p:nvPr/>
        </p:nvPicPr>
        <p:blipFill>
          <a:blip r:embed="rId2"/>
          <a:stretch>
            <a:fillRect/>
          </a:stretch>
        </p:blipFill>
        <p:spPr>
          <a:xfrm>
            <a:off x="8623084" y="565868"/>
            <a:ext cx="3036957" cy="1822174"/>
          </a:xfrm>
          <a:prstGeom prst="rect">
            <a:avLst/>
          </a:prstGeom>
        </p:spPr>
      </p:pic>
      <p:graphicFrame>
        <p:nvGraphicFramePr>
          <p:cNvPr id="6" name="Table 5">
            <a:extLst>
              <a:ext uri="{FF2B5EF4-FFF2-40B4-BE49-F238E27FC236}">
                <a16:creationId xmlns:a16="http://schemas.microsoft.com/office/drawing/2014/main" id="{EA04A24B-68D1-3147-8150-483FDA6448A4}"/>
              </a:ext>
            </a:extLst>
          </p:cNvPr>
          <p:cNvGraphicFramePr>
            <a:graphicFrameLocks noGrp="1"/>
          </p:cNvGraphicFramePr>
          <p:nvPr>
            <p:extLst>
              <p:ext uri="{D42A27DB-BD31-4B8C-83A1-F6EECF244321}">
                <p14:modId xmlns:p14="http://schemas.microsoft.com/office/powerpoint/2010/main" val="3844472889"/>
              </p:ext>
            </p:extLst>
          </p:nvPr>
        </p:nvGraphicFramePr>
        <p:xfrm>
          <a:off x="771171" y="2388042"/>
          <a:ext cx="10167731" cy="3291840"/>
        </p:xfrm>
        <a:graphic>
          <a:graphicData uri="http://schemas.openxmlformats.org/drawingml/2006/table">
            <a:tbl>
              <a:tblPr bandCol="1">
                <a:tableStyleId>{C083E6E3-FA7D-4D7B-A595-EF9225AFEA82}</a:tableStyleId>
              </a:tblPr>
              <a:tblGrid>
                <a:gridCol w="2085356">
                  <a:extLst>
                    <a:ext uri="{9D8B030D-6E8A-4147-A177-3AD203B41FA5}">
                      <a16:colId xmlns:a16="http://schemas.microsoft.com/office/drawing/2014/main" val="2347019126"/>
                    </a:ext>
                  </a:extLst>
                </a:gridCol>
                <a:gridCol w="808237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What</a:t>
                      </a:r>
                      <a:r>
                        <a:rPr lang="fi-FI" sz="1600" dirty="0">
                          <a:latin typeface="Consolas" panose="020B0609020204030204" pitchFamily="49" charset="0"/>
                          <a:cs typeface="Consolas" panose="020B0609020204030204" pitchFamily="49" charset="0"/>
                        </a:rPr>
                        <a:t> is it?</a:t>
                      </a:r>
                    </a:p>
                  </a:txBody>
                  <a:tcPr marL="137160" marR="137160" marT="137160" marB="137160"/>
                </a:tc>
                <a:tc>
                  <a:txBody>
                    <a:bodyPr/>
                    <a:lstStyle/>
                    <a:p>
                      <a:r>
                        <a:rPr lang="en" dirty="0">
                          <a:latin typeface="Consolas" panose="020B0609020204030204" pitchFamily="49" charset="0"/>
                          <a:cs typeface="Consolas" panose="020B0609020204030204" pitchFamily="49" charset="0"/>
                        </a:rPr>
                        <a:t>Traditional architecture for </a:t>
                      </a:r>
                      <a:r>
                        <a:rPr lang="fi-FI" dirty="0" err="1">
                          <a:latin typeface="Consolas" panose="020B0609020204030204" pitchFamily="49" charset="0"/>
                          <a:cs typeface="Consolas" panose="020B0609020204030204" pitchFamily="49" charset="0"/>
                        </a:rPr>
                        <a:t>enterprise</a:t>
                      </a:r>
                      <a:r>
                        <a:rPr lang="en" dirty="0">
                          <a:latin typeface="Consolas" panose="020B0609020204030204" pitchFamily="49" charset="0"/>
                          <a:cs typeface="Consolas" panose="020B0609020204030204" pitchFamily="49" charset="0"/>
                        </a:rPr>
                        <a:t> applications. The application is divided into layers that perform logical functions (for example presentation, business logic and data access)</a:t>
                      </a: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Challenges</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tx1"/>
                          </a:solidFill>
                          <a:latin typeface="Consolas" panose="020B0609020204030204" pitchFamily="49" charset="0"/>
                          <a:ea typeface="+mn-ea"/>
                          <a:cs typeface="Consolas" panose="020B0609020204030204" pitchFamily="49" charset="0"/>
                        </a:rPr>
                        <a:t>A </a:t>
                      </a:r>
                      <a:r>
                        <a:rPr lang="fi-FI" sz="1800" kern="1200" dirty="0" err="1">
                          <a:solidFill>
                            <a:schemeClr val="tx1"/>
                          </a:solidFill>
                          <a:latin typeface="Consolas" panose="020B0609020204030204" pitchFamily="49" charset="0"/>
                          <a:ea typeface="+mn-ea"/>
                          <a:cs typeface="Consolas" panose="020B0609020204030204" pitchFamily="49" charset="0"/>
                        </a:rPr>
                        <a:t>layer</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can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only</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call</a:t>
                      </a:r>
                      <a:r>
                        <a:rPr lang="fi-FI" sz="1800" kern="1200" dirty="0">
                          <a:solidFill>
                            <a:schemeClr val="tx1"/>
                          </a:solidFill>
                          <a:latin typeface="Consolas" panose="020B0609020204030204" pitchFamily="49" charset="0"/>
                          <a:ea typeface="+mn-ea"/>
                          <a:cs typeface="Consolas" panose="020B0609020204030204" pitchFamily="49" charset="0"/>
                        </a:rPr>
                        <a:t> into </a:t>
                      </a:r>
                      <a:r>
                        <a:rPr lang="fi-FI" sz="1800" kern="1200" dirty="0" err="1">
                          <a:solidFill>
                            <a:schemeClr val="tx1"/>
                          </a:solidFill>
                          <a:latin typeface="Consolas" panose="020B0609020204030204" pitchFamily="49" charset="0"/>
                          <a:ea typeface="+mn-ea"/>
                          <a:cs typeface="Consolas" panose="020B0609020204030204" pitchFamily="49" charset="0"/>
                        </a:rPr>
                        <a:t>layers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sit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below</a:t>
                      </a:r>
                      <a:r>
                        <a:rPr lang="fi-FI" sz="1800" kern="1200" dirty="0">
                          <a:solidFill>
                            <a:schemeClr val="tx1"/>
                          </a:solidFill>
                          <a:latin typeface="Consolas" panose="020B0609020204030204" pitchFamily="49" charset="0"/>
                          <a:ea typeface="+mn-ea"/>
                          <a:cs typeface="Consolas" panose="020B0609020204030204" pitchFamily="49" charset="0"/>
                        </a:rPr>
                        <a:t> it. It </a:t>
                      </a:r>
                      <a:r>
                        <a:rPr lang="fi-FI" sz="1800" kern="1200" dirty="0" err="1">
                          <a:solidFill>
                            <a:schemeClr val="tx1"/>
                          </a:solidFill>
                          <a:latin typeface="Consolas" panose="020B0609020204030204" pitchFamily="49" charset="0"/>
                          <a:ea typeface="+mn-ea"/>
                          <a:cs typeface="Consolas" panose="020B0609020204030204" pitchFamily="49" charset="0"/>
                        </a:rPr>
                        <a:t>can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hard</a:t>
                      </a:r>
                      <a:r>
                        <a:rPr lang="fi-FI" sz="1800" kern="1200" dirty="0">
                          <a:solidFill>
                            <a:schemeClr val="tx1"/>
                          </a:solidFill>
                          <a:latin typeface="Consolas" panose="020B0609020204030204" pitchFamily="49" charset="0"/>
                          <a:ea typeface="+mn-ea"/>
                          <a:cs typeface="Consolas" panose="020B0609020204030204" pitchFamily="49" charset="0"/>
                        </a:rPr>
                        <a:t> to </a:t>
                      </a:r>
                      <a:r>
                        <a:rPr lang="fi-FI" sz="1800" kern="1200" dirty="0" err="1">
                          <a:solidFill>
                            <a:schemeClr val="tx1"/>
                          </a:solidFill>
                          <a:latin typeface="Consolas" panose="020B0609020204030204" pitchFamily="49" charset="0"/>
                          <a:ea typeface="+mn-ea"/>
                          <a:cs typeface="Consolas" panose="020B0609020204030204" pitchFamily="49" charset="0"/>
                        </a:rPr>
                        <a:t>implement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changes</a:t>
                      </a:r>
                      <a:r>
                        <a:rPr lang="fi-FI" sz="1800" kern="1200" dirty="0">
                          <a:solidFill>
                            <a:schemeClr val="tx1"/>
                          </a:solidFill>
                          <a:latin typeface="Consolas" panose="020B0609020204030204" pitchFamily="49" charset="0"/>
                          <a:ea typeface="+mn-ea"/>
                          <a:cs typeface="Consolas" panose="020B0609020204030204" pitchFamily="49" charset="0"/>
                        </a:rPr>
                        <a:t> in </a:t>
                      </a:r>
                      <a:r>
                        <a:rPr lang="fi-FI" sz="1800" kern="1200" dirty="0" err="1">
                          <a:solidFill>
                            <a:schemeClr val="tx1"/>
                          </a:solidFill>
                          <a:latin typeface="Consolas" panose="020B0609020204030204" pitchFamily="49" charset="0"/>
                          <a:ea typeface="+mn-ea"/>
                          <a:cs typeface="Consolas" panose="020B0609020204030204" pitchFamily="49" charset="0"/>
                        </a:rPr>
                        <a:t>one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part</a:t>
                      </a:r>
                      <a:r>
                        <a:rPr lang="fi-FI" sz="1800" kern="1200" dirty="0">
                          <a:solidFill>
                            <a:schemeClr val="tx1"/>
                          </a:solidFill>
                          <a:latin typeface="Consolas" panose="020B0609020204030204" pitchFamily="49" charset="0"/>
                          <a:ea typeface="+mn-ea"/>
                          <a:cs typeface="Consolas" panose="020B0609020204030204" pitchFamily="49" charset="0"/>
                        </a:rPr>
                        <a:t> of </a:t>
                      </a:r>
                      <a:r>
                        <a:rPr lang="fi-FI" sz="1800" kern="1200" dirty="0" err="1">
                          <a:solidFill>
                            <a:schemeClr val="tx1"/>
                          </a:solidFill>
                          <a:latin typeface="Consolas" panose="020B0609020204030204" pitchFamily="49" charset="0"/>
                          <a:ea typeface="+mn-ea"/>
                          <a:cs typeface="Consolas" panose="020B0609020204030204" pitchFamily="49" charset="0"/>
                        </a:rPr>
                        <a:t>the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application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without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touching</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rest</a:t>
                      </a:r>
                      <a:r>
                        <a:rPr lang="fi-FI" sz="1800" kern="1200" dirty="0">
                          <a:solidFill>
                            <a:schemeClr val="tx1"/>
                          </a:solidFill>
                          <a:latin typeface="Consolas" panose="020B0609020204030204" pitchFamily="49" charset="0"/>
                          <a:ea typeface="+mn-ea"/>
                          <a:cs typeface="Consolas" panose="020B0609020204030204" pitchFamily="49" charset="0"/>
                        </a:rPr>
                        <a:t>.</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Benefit</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sz="1800" kern="1200" dirty="0">
                          <a:solidFill>
                            <a:schemeClr val="tx1"/>
                          </a:solidFill>
                          <a:latin typeface="Consolas" panose="020B0609020204030204" pitchFamily="49" charset="0"/>
                          <a:ea typeface="+mn-ea"/>
                          <a:cs typeface="Consolas" panose="020B0609020204030204" pitchFamily="49" charset="0"/>
                        </a:rPr>
                        <a:t>Natural </a:t>
                      </a:r>
                      <a:r>
                        <a:rPr lang="fi-FI" sz="1800" kern="1200" dirty="0" err="1">
                          <a:solidFill>
                            <a:schemeClr val="tx1"/>
                          </a:solidFill>
                          <a:latin typeface="Consolas" panose="020B0609020204030204" pitchFamily="49" charset="0"/>
                          <a:ea typeface="+mn-ea"/>
                          <a:cs typeface="Consolas" panose="020B0609020204030204" pitchFamily="49" charset="0"/>
                        </a:rPr>
                        <a:t>fit</a:t>
                      </a:r>
                      <a:r>
                        <a:rPr lang="fi-FI" sz="1800" kern="1200" dirty="0">
                          <a:solidFill>
                            <a:schemeClr val="tx1"/>
                          </a:solidFill>
                          <a:latin typeface="Consolas" panose="020B0609020204030204" pitchFamily="49" charset="0"/>
                          <a:ea typeface="+mn-ea"/>
                          <a:cs typeface="Consolas" panose="020B0609020204030204" pitchFamily="49" charset="0"/>
                        </a:rPr>
                        <a:t> for </a:t>
                      </a:r>
                      <a:r>
                        <a:rPr lang="fi-FI" sz="1800" kern="1200" dirty="0" err="1">
                          <a:solidFill>
                            <a:schemeClr val="tx1"/>
                          </a:solidFill>
                          <a:latin typeface="Consolas" panose="020B0609020204030204" pitchFamily="49" charset="0"/>
                          <a:ea typeface="+mn-ea"/>
                          <a:cs typeface="Consolas" panose="020B0609020204030204" pitchFamily="49" charset="0"/>
                        </a:rPr>
                        <a:t>migrating</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existing</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applications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already</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use</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layered</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architecture</a:t>
                      </a:r>
                      <a:r>
                        <a:rPr lang="fi-FI" sz="1800" kern="1200" dirty="0">
                          <a:solidFill>
                            <a:schemeClr val="tx1"/>
                          </a:solidFill>
                          <a:latin typeface="Consolas" panose="020B0609020204030204" pitchFamily="49" charset="0"/>
                          <a:ea typeface="+mn-ea"/>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7" name="TextBox 6">
            <a:extLst>
              <a:ext uri="{FF2B5EF4-FFF2-40B4-BE49-F238E27FC236}">
                <a16:creationId xmlns:a16="http://schemas.microsoft.com/office/drawing/2014/main" id="{BA943D54-38E0-2E44-BC56-E4E9C5729711}"/>
              </a:ext>
            </a:extLst>
          </p:cNvPr>
          <p:cNvSpPr txBox="1"/>
          <p:nvPr/>
        </p:nvSpPr>
        <p:spPr>
          <a:xfrm>
            <a:off x="771171" y="1092234"/>
            <a:ext cx="2050561" cy="769441"/>
          </a:xfrm>
          <a:prstGeom prst="rect">
            <a:avLst/>
          </a:prstGeom>
          <a:noFill/>
        </p:spPr>
        <p:txBody>
          <a:bodyPr wrap="none" rtlCol="0">
            <a:spAutoFit/>
          </a:bodyPr>
          <a:lstStyle/>
          <a:p>
            <a:r>
              <a:rPr lang="fi-FI" sz="4400" dirty="0">
                <a:latin typeface="Consolas" panose="020B0609020204030204" pitchFamily="49" charset="0"/>
                <a:cs typeface="Consolas" panose="020B0609020204030204" pitchFamily="49" charset="0"/>
              </a:rPr>
              <a:t>N-</a:t>
            </a:r>
            <a:r>
              <a:rPr lang="fi-FI" sz="4400" dirty="0" err="1">
                <a:latin typeface="Consolas" panose="020B0609020204030204" pitchFamily="49" charset="0"/>
                <a:cs typeface="Consolas" panose="020B0609020204030204" pitchFamily="49" charset="0"/>
              </a:rPr>
              <a:t>tier</a:t>
            </a:r>
            <a:endParaRPr lang="fi-FI" sz="4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3356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83B482-F823-5C44-99B4-D88AD874F132}"/>
              </a:ext>
            </a:extLst>
          </p:cNvPr>
          <p:cNvPicPr>
            <a:picLocks noChangeAspect="1"/>
          </p:cNvPicPr>
          <p:nvPr/>
        </p:nvPicPr>
        <p:blipFill>
          <a:blip r:embed="rId2"/>
          <a:stretch>
            <a:fillRect/>
          </a:stretch>
        </p:blipFill>
        <p:spPr>
          <a:xfrm>
            <a:off x="8483405" y="318671"/>
            <a:ext cx="3010311" cy="1806187"/>
          </a:xfrm>
          <a:prstGeom prst="rect">
            <a:avLst/>
          </a:prstGeom>
        </p:spPr>
      </p:pic>
      <p:graphicFrame>
        <p:nvGraphicFramePr>
          <p:cNvPr id="6" name="Table 5">
            <a:extLst>
              <a:ext uri="{FF2B5EF4-FFF2-40B4-BE49-F238E27FC236}">
                <a16:creationId xmlns:a16="http://schemas.microsoft.com/office/drawing/2014/main" id="{EA04A24B-68D1-3147-8150-483FDA6448A4}"/>
              </a:ext>
            </a:extLst>
          </p:cNvPr>
          <p:cNvGraphicFramePr>
            <a:graphicFrameLocks noGrp="1"/>
          </p:cNvGraphicFramePr>
          <p:nvPr>
            <p:extLst>
              <p:ext uri="{D42A27DB-BD31-4B8C-83A1-F6EECF244321}">
                <p14:modId xmlns:p14="http://schemas.microsoft.com/office/powerpoint/2010/main" val="3880925772"/>
              </p:ext>
            </p:extLst>
          </p:nvPr>
        </p:nvGraphicFramePr>
        <p:xfrm>
          <a:off x="771171" y="2388042"/>
          <a:ext cx="10167731" cy="2743200"/>
        </p:xfrm>
        <a:graphic>
          <a:graphicData uri="http://schemas.openxmlformats.org/drawingml/2006/table">
            <a:tbl>
              <a:tblPr bandCol="1">
                <a:tableStyleId>{C083E6E3-FA7D-4D7B-A595-EF9225AFEA82}</a:tableStyleId>
              </a:tblPr>
              <a:tblGrid>
                <a:gridCol w="2085356">
                  <a:extLst>
                    <a:ext uri="{9D8B030D-6E8A-4147-A177-3AD203B41FA5}">
                      <a16:colId xmlns:a16="http://schemas.microsoft.com/office/drawing/2014/main" val="2347019126"/>
                    </a:ext>
                  </a:extLst>
                </a:gridCol>
                <a:gridCol w="8082375">
                  <a:extLst>
                    <a:ext uri="{9D8B030D-6E8A-4147-A177-3AD203B41FA5}">
                      <a16:colId xmlns:a16="http://schemas.microsoft.com/office/drawing/2014/main" val="1847195226"/>
                    </a:ext>
                  </a:extLst>
                </a:gridCol>
              </a:tblGrid>
              <a:tr h="370840">
                <a:tc>
                  <a:txBody>
                    <a:bodyPr/>
                    <a:lstStyle/>
                    <a:p>
                      <a:r>
                        <a:rPr lang="fi-FI" sz="1600" dirty="0" err="1">
                          <a:latin typeface="Consolas" panose="020B0609020204030204" pitchFamily="49" charset="0"/>
                          <a:cs typeface="Consolas" panose="020B0609020204030204" pitchFamily="49" charset="0"/>
                        </a:rPr>
                        <a:t>What</a:t>
                      </a:r>
                      <a:r>
                        <a:rPr lang="fi-FI" sz="1600" dirty="0">
                          <a:latin typeface="Consolas" panose="020B0609020204030204" pitchFamily="49" charset="0"/>
                          <a:cs typeface="Consolas" panose="020B0609020204030204" pitchFamily="49" charset="0"/>
                        </a:rPr>
                        <a:t> is it?</a:t>
                      </a:r>
                    </a:p>
                  </a:txBody>
                  <a:tcPr marL="137160" marR="137160" marT="137160" marB="137160"/>
                </a:tc>
                <a:tc>
                  <a:txBody>
                    <a:bodyPr/>
                    <a:lstStyle/>
                    <a:p>
                      <a:r>
                        <a:rPr lang="fi-FI" dirty="0" err="1">
                          <a:latin typeface="Consolas" panose="020B0609020204030204" pitchFamily="49" charset="0"/>
                          <a:cs typeface="Consolas" panose="020B0609020204030204" pitchFamily="49" charset="0"/>
                        </a:rPr>
                        <a:t>Composed</a:t>
                      </a:r>
                      <a:r>
                        <a:rPr lang="fi-FI" dirty="0">
                          <a:latin typeface="Consolas" panose="020B0609020204030204" pitchFamily="49" charset="0"/>
                          <a:cs typeface="Consolas" panose="020B0609020204030204" pitchFamily="49" charset="0"/>
                        </a:rPr>
                        <a:t> of </a:t>
                      </a:r>
                      <a:r>
                        <a:rPr lang="fi-FI" dirty="0" err="1">
                          <a:latin typeface="Consolas" panose="020B0609020204030204" pitchFamily="49" charset="0"/>
                          <a:cs typeface="Consolas" panose="020B0609020204030204" pitchFamily="49" charset="0"/>
                        </a:rPr>
                        <a:t>many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small</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independent</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Each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implements</a:t>
                      </a:r>
                      <a:r>
                        <a:rPr lang="fi-FI" dirty="0">
                          <a:latin typeface="Consolas" panose="020B0609020204030204" pitchFamily="49" charset="0"/>
                          <a:cs typeface="Consolas" panose="020B0609020204030204" pitchFamily="49" charset="0"/>
                        </a:rPr>
                        <a:t> a single business </a:t>
                      </a:r>
                      <a:r>
                        <a:rPr lang="fi-FI" dirty="0" err="1">
                          <a:latin typeface="Consolas" panose="020B0609020204030204" pitchFamily="49" charset="0"/>
                          <a:cs typeface="Consolas" panose="020B0609020204030204" pitchFamily="49" charset="0"/>
                        </a:rPr>
                        <a:t>capability</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services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communicate</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each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through</a:t>
                      </a:r>
                      <a:r>
                        <a:rPr lang="fi-FI" dirty="0">
                          <a:latin typeface="Consolas" panose="020B0609020204030204" pitchFamily="49" charset="0"/>
                          <a:cs typeface="Consolas" panose="020B0609020204030204" pitchFamily="49" charset="0"/>
                        </a:rPr>
                        <a:t> API </a:t>
                      </a:r>
                      <a:r>
                        <a:rPr lang="fi-FI" dirty="0" err="1">
                          <a:latin typeface="Consolas" panose="020B0609020204030204" pitchFamily="49" charset="0"/>
                          <a:cs typeface="Consolas" panose="020B0609020204030204" pitchFamily="49" charset="0"/>
                        </a:rPr>
                        <a:t>contracts</a:t>
                      </a:r>
                      <a:r>
                        <a:rPr lang="fi-FI" dirty="0">
                          <a:latin typeface="Consolas" panose="020B0609020204030204" pitchFamily="49" charset="0"/>
                          <a:cs typeface="Consolas" panose="020B0609020204030204" pitchFamily="49" charset="0"/>
                        </a:rPr>
                        <a:t>.</a:t>
                      </a:r>
                      <a:endParaRPr lang="en"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Challenges</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tx1"/>
                          </a:solidFill>
                          <a:latin typeface="Consolas" panose="020B0609020204030204" pitchFamily="49" charset="0"/>
                          <a:ea typeface="+mn-ea"/>
                          <a:cs typeface="Consolas" panose="020B0609020204030204" pitchFamily="49" charset="0"/>
                        </a:rPr>
                        <a:t>More </a:t>
                      </a:r>
                      <a:r>
                        <a:rPr lang="fi-FI" sz="1800" kern="1200" dirty="0" err="1">
                          <a:solidFill>
                            <a:schemeClr val="tx1"/>
                          </a:solidFill>
                          <a:latin typeface="Consolas" panose="020B0609020204030204" pitchFamily="49" charset="0"/>
                          <a:ea typeface="+mn-ea"/>
                          <a:cs typeface="Consolas" panose="020B0609020204030204" pitchFamily="49" charset="0"/>
                        </a:rPr>
                        <a:t>complex</a:t>
                      </a:r>
                      <a:r>
                        <a:rPr lang="fi-FI" sz="1800" kern="1200" dirty="0">
                          <a:solidFill>
                            <a:schemeClr val="tx1"/>
                          </a:solidFill>
                          <a:latin typeface="Consolas" panose="020B0609020204030204" pitchFamily="49" charset="0"/>
                          <a:ea typeface="+mn-ea"/>
                          <a:cs typeface="Consolas" panose="020B0609020204030204" pitchFamily="49" charset="0"/>
                        </a:rPr>
                        <a:t> to </a:t>
                      </a:r>
                      <a:r>
                        <a:rPr lang="fi-FI" sz="1800" kern="1200" dirty="0" err="1">
                          <a:solidFill>
                            <a:schemeClr val="tx1"/>
                          </a:solidFill>
                          <a:latin typeface="Consolas" panose="020B0609020204030204" pitchFamily="49" charset="0"/>
                          <a:ea typeface="+mn-ea"/>
                          <a:cs typeface="Consolas" panose="020B0609020204030204" pitchFamily="49" charset="0"/>
                        </a:rPr>
                        <a:t>build</a:t>
                      </a:r>
                      <a:r>
                        <a:rPr lang="fi-FI" sz="1800" kern="1200" dirty="0">
                          <a:solidFill>
                            <a:schemeClr val="tx1"/>
                          </a:solidFill>
                          <a:latin typeface="Consolas" panose="020B0609020204030204" pitchFamily="49" charset="0"/>
                          <a:ea typeface="+mn-ea"/>
                          <a:cs typeface="Consolas" panose="020B0609020204030204" pitchFamily="49" charset="0"/>
                        </a:rPr>
                        <a:t> and </a:t>
                      </a:r>
                      <a:r>
                        <a:rPr lang="fi-FI" sz="1800" kern="1200" dirty="0" err="1">
                          <a:solidFill>
                            <a:schemeClr val="tx1"/>
                          </a:solidFill>
                          <a:latin typeface="Consolas" panose="020B0609020204030204" pitchFamily="49" charset="0"/>
                          <a:ea typeface="+mn-ea"/>
                          <a:cs typeface="Consolas" panose="020B0609020204030204" pitchFamily="49" charset="0"/>
                        </a:rPr>
                        <a:t>manage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than</a:t>
                      </a:r>
                      <a:r>
                        <a:rPr lang="fi-FI" sz="1800" kern="1200" dirty="0">
                          <a:solidFill>
                            <a:schemeClr val="tx1"/>
                          </a:solidFill>
                          <a:latin typeface="Consolas" panose="020B0609020204030204" pitchFamily="49" charset="0"/>
                          <a:ea typeface="+mn-ea"/>
                          <a:cs typeface="Consolas" panose="020B0609020204030204" pitchFamily="49" charset="0"/>
                        </a:rPr>
                        <a:t> N-</a:t>
                      </a:r>
                      <a:r>
                        <a:rPr lang="fi-FI" sz="1800" kern="1200" dirty="0" err="1">
                          <a:solidFill>
                            <a:schemeClr val="tx1"/>
                          </a:solidFill>
                          <a:latin typeface="Consolas" panose="020B0609020204030204" pitchFamily="49" charset="0"/>
                          <a:ea typeface="+mn-ea"/>
                          <a:cs typeface="Consolas" panose="020B0609020204030204" pitchFamily="49" charset="0"/>
                        </a:rPr>
                        <a:t>tier</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Requires</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mature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development</a:t>
                      </a:r>
                      <a:r>
                        <a:rPr lang="fi-FI" sz="1800" kern="1200" dirty="0">
                          <a:solidFill>
                            <a:schemeClr val="tx1"/>
                          </a:solidFill>
                          <a:latin typeface="Consolas" panose="020B0609020204030204" pitchFamily="49" charset="0"/>
                          <a:ea typeface="+mn-ea"/>
                          <a:cs typeface="Consolas" panose="020B0609020204030204" pitchFamily="49" charset="0"/>
                        </a:rPr>
                        <a:t> and </a:t>
                      </a:r>
                      <a:r>
                        <a:rPr lang="fi-FI" sz="1800" kern="1200" dirty="0" err="1">
                          <a:solidFill>
                            <a:schemeClr val="tx1"/>
                          </a:solidFill>
                          <a:latin typeface="Consolas" panose="020B0609020204030204" pitchFamily="49" charset="0"/>
                          <a:ea typeface="+mn-ea"/>
                          <a:cs typeface="Consolas" panose="020B0609020204030204" pitchFamily="49" charset="0"/>
                        </a:rPr>
                        <a:t>DevOps</a:t>
                      </a:r>
                      <a:r>
                        <a:rPr lang="fi-FI" sz="1800" kern="1200" dirty="0">
                          <a:solidFill>
                            <a:schemeClr val="tx1"/>
                          </a:solidFill>
                          <a:latin typeface="Consolas" panose="020B0609020204030204" pitchFamily="49" charset="0"/>
                          <a:ea typeface="+mn-ea"/>
                          <a:cs typeface="Consolas" panose="020B0609020204030204" pitchFamily="49" charset="0"/>
                        </a:rPr>
                        <a:t> culture.</a:t>
                      </a: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Benefit</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sz="1800" kern="1200" dirty="0" err="1">
                          <a:solidFill>
                            <a:schemeClr val="tx1"/>
                          </a:solidFill>
                          <a:latin typeface="Consolas" panose="020B0609020204030204" pitchFamily="49" charset="0"/>
                          <a:ea typeface="+mn-ea"/>
                          <a:cs typeface="Consolas" panose="020B0609020204030204" pitchFamily="49" charset="0"/>
                        </a:rPr>
                        <a:t>Individual</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services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can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deployed</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without</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lot</a:t>
                      </a:r>
                      <a:r>
                        <a:rPr lang="fi-FI" sz="1800" kern="1200" dirty="0">
                          <a:solidFill>
                            <a:schemeClr val="tx1"/>
                          </a:solidFill>
                          <a:latin typeface="Consolas" panose="020B0609020204030204" pitchFamily="49" charset="0"/>
                          <a:ea typeface="+mn-ea"/>
                          <a:cs typeface="Consolas" panose="020B0609020204030204" pitchFamily="49" charset="0"/>
                        </a:rPr>
                        <a:t> of </a:t>
                      </a:r>
                      <a:r>
                        <a:rPr lang="fi-FI" sz="1800" kern="1200" dirty="0" err="1">
                          <a:solidFill>
                            <a:schemeClr val="tx1"/>
                          </a:solidFill>
                          <a:latin typeface="Consolas" panose="020B0609020204030204" pitchFamily="49" charset="0"/>
                          <a:ea typeface="+mn-ea"/>
                          <a:cs typeface="Consolas" panose="020B0609020204030204" pitchFamily="49" charset="0"/>
                        </a:rPr>
                        <a:t>coordination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between</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teams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encourages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frequent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updates</a:t>
                      </a:r>
                      <a:r>
                        <a:rPr lang="fi-FI" sz="1800" kern="1200" dirty="0">
                          <a:solidFill>
                            <a:schemeClr val="tx1"/>
                          </a:solidFill>
                          <a:latin typeface="Consolas" panose="020B0609020204030204" pitchFamily="49" charset="0"/>
                          <a:ea typeface="+mn-ea"/>
                          <a:cs typeface="Consolas" panose="020B0609020204030204" pitchFamily="49" charset="0"/>
                        </a:rPr>
                        <a:t>). </a:t>
                      </a:r>
                    </a:p>
                  </a:txBody>
                  <a:tcPr marL="137160" marR="137160" marT="137160" marB="137160"/>
                </a:tc>
                <a:extLst>
                  <a:ext uri="{0D108BD9-81ED-4DB2-BD59-A6C34878D82A}">
                    <a16:rowId xmlns:a16="http://schemas.microsoft.com/office/drawing/2014/main" val="1884961120"/>
                  </a:ext>
                </a:extLst>
              </a:tr>
            </a:tbl>
          </a:graphicData>
        </a:graphic>
      </p:graphicFrame>
      <p:sp>
        <p:nvSpPr>
          <p:cNvPr id="7" name="TextBox 6">
            <a:extLst>
              <a:ext uri="{FF2B5EF4-FFF2-40B4-BE49-F238E27FC236}">
                <a16:creationId xmlns:a16="http://schemas.microsoft.com/office/drawing/2014/main" id="{BA943D54-38E0-2E44-BC56-E4E9C5729711}"/>
              </a:ext>
            </a:extLst>
          </p:cNvPr>
          <p:cNvSpPr txBox="1"/>
          <p:nvPr/>
        </p:nvSpPr>
        <p:spPr>
          <a:xfrm>
            <a:off x="771171" y="1092234"/>
            <a:ext cx="4227439" cy="769441"/>
          </a:xfrm>
          <a:prstGeom prst="rect">
            <a:avLst/>
          </a:prstGeom>
          <a:noFill/>
        </p:spPr>
        <p:txBody>
          <a:bodyPr wrap="none" rtlCol="0">
            <a:spAutoFit/>
          </a:bodyPr>
          <a:lstStyle/>
          <a:p>
            <a:r>
              <a:rPr lang="fi-FI" sz="4400" dirty="0" err="1">
                <a:latin typeface="Consolas" panose="020B0609020204030204" pitchFamily="49" charset="0"/>
                <a:cs typeface="Consolas" panose="020B0609020204030204" pitchFamily="49" charset="0"/>
              </a:rPr>
              <a:t>Microservices</a:t>
            </a:r>
            <a:endParaRPr lang="fi-FI" sz="4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686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A04A24B-68D1-3147-8150-483FDA6448A4}"/>
              </a:ext>
            </a:extLst>
          </p:cNvPr>
          <p:cNvGraphicFramePr>
            <a:graphicFrameLocks noGrp="1"/>
          </p:cNvGraphicFramePr>
          <p:nvPr>
            <p:extLst>
              <p:ext uri="{D42A27DB-BD31-4B8C-83A1-F6EECF244321}">
                <p14:modId xmlns:p14="http://schemas.microsoft.com/office/powerpoint/2010/main" val="3615014058"/>
              </p:ext>
            </p:extLst>
          </p:nvPr>
        </p:nvGraphicFramePr>
        <p:xfrm>
          <a:off x="771171" y="2388042"/>
          <a:ext cx="10167731" cy="2468880"/>
        </p:xfrm>
        <a:graphic>
          <a:graphicData uri="http://schemas.openxmlformats.org/drawingml/2006/table">
            <a:tbl>
              <a:tblPr bandCol="1">
                <a:tableStyleId>{C083E6E3-FA7D-4D7B-A595-EF9225AFEA82}</a:tableStyleId>
              </a:tblPr>
              <a:tblGrid>
                <a:gridCol w="2085356">
                  <a:extLst>
                    <a:ext uri="{9D8B030D-6E8A-4147-A177-3AD203B41FA5}">
                      <a16:colId xmlns:a16="http://schemas.microsoft.com/office/drawing/2014/main" val="2347019126"/>
                    </a:ext>
                  </a:extLst>
                </a:gridCol>
                <a:gridCol w="8082375">
                  <a:extLst>
                    <a:ext uri="{9D8B030D-6E8A-4147-A177-3AD203B41FA5}">
                      <a16:colId xmlns:a16="http://schemas.microsoft.com/office/drawing/2014/main" val="1847195226"/>
                    </a:ext>
                  </a:extLst>
                </a:gridCol>
              </a:tblGrid>
              <a:tr h="0">
                <a:tc>
                  <a:txBody>
                    <a:bodyPr/>
                    <a:lstStyle/>
                    <a:p>
                      <a:r>
                        <a:rPr lang="fi-FI" sz="1600" dirty="0" err="1">
                          <a:latin typeface="Consolas" panose="020B0609020204030204" pitchFamily="49" charset="0"/>
                          <a:cs typeface="Consolas" panose="020B0609020204030204" pitchFamily="49" charset="0"/>
                        </a:rPr>
                        <a:t>What</a:t>
                      </a:r>
                      <a:r>
                        <a:rPr lang="fi-FI" sz="1600" dirty="0">
                          <a:latin typeface="Consolas" panose="020B0609020204030204" pitchFamily="49" charset="0"/>
                          <a:cs typeface="Consolas" panose="020B0609020204030204" pitchFamily="49" charset="0"/>
                        </a:rPr>
                        <a:t> is it?</a:t>
                      </a:r>
                    </a:p>
                  </a:txBody>
                  <a:tcPr marL="137160" marR="137160" marT="137160" marB="137160"/>
                </a:tc>
                <a:tc>
                  <a:txBody>
                    <a:bodyPr/>
                    <a:lstStyle/>
                    <a:p>
                      <a:r>
                        <a:rPr lang="fi-FI" dirty="0">
                          <a:latin typeface="Consolas" panose="020B0609020204030204" pitchFamily="49" charset="0"/>
                          <a:cs typeface="Consolas" panose="020B0609020204030204" pitchFamily="49" charset="0"/>
                        </a:rPr>
                        <a:t>A </a:t>
                      </a:r>
                      <a:r>
                        <a:rPr lang="fi-FI" dirty="0" err="1">
                          <a:latin typeface="Consolas" panose="020B0609020204030204" pitchFamily="49" charset="0"/>
                          <a:cs typeface="Consolas" panose="020B0609020204030204" pitchFamily="49" charset="0"/>
                        </a:rPr>
                        <a:t>publish-subscription</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model</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where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producers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publish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events</a:t>
                      </a:r>
                      <a:r>
                        <a:rPr lang="fi-FI" dirty="0">
                          <a:latin typeface="Consolas" panose="020B0609020204030204" pitchFamily="49" charset="0"/>
                          <a:cs typeface="Consolas" panose="020B0609020204030204" pitchFamily="49" charset="0"/>
                        </a:rPr>
                        <a:t> and </a:t>
                      </a:r>
                      <a:r>
                        <a:rPr lang="fi-FI" dirty="0" err="1">
                          <a:latin typeface="Consolas" panose="020B0609020204030204" pitchFamily="49" charset="0"/>
                          <a:cs typeface="Consolas" panose="020B0609020204030204" pitchFamily="49" charset="0"/>
                        </a:rPr>
                        <a:t>consumers</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subscribe</a:t>
                      </a:r>
                      <a:r>
                        <a:rPr lang="fi-FI" dirty="0">
                          <a:latin typeface="Consolas" panose="020B0609020204030204" pitchFamily="49" charset="0"/>
                          <a:cs typeface="Consolas" panose="020B0609020204030204" pitchFamily="49" charset="0"/>
                        </a:rPr>
                        <a:t> to </a:t>
                      </a:r>
                      <a:r>
                        <a:rPr lang="fi-FI" dirty="0" err="1">
                          <a:latin typeface="Consolas" panose="020B0609020204030204" pitchFamily="49" charset="0"/>
                          <a:cs typeface="Consolas" panose="020B0609020204030204" pitchFamily="49" charset="0"/>
                        </a:rPr>
                        <a:t>them</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All</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are</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independent</a:t>
                      </a:r>
                      <a:r>
                        <a:rPr lang="fi-FI" dirty="0">
                          <a:latin typeface="Consolas" panose="020B0609020204030204" pitchFamily="49" charset="0"/>
                          <a:cs typeface="Consolas" panose="020B0609020204030204" pitchFamily="49" charset="0"/>
                        </a:rPr>
                        <a:t> of </a:t>
                      </a:r>
                      <a:r>
                        <a:rPr lang="fi-FI" dirty="0" err="1">
                          <a:latin typeface="Consolas" panose="020B0609020204030204" pitchFamily="49" charset="0"/>
                          <a:cs typeface="Consolas" panose="020B0609020204030204" pitchFamily="49" charset="0"/>
                        </a:rPr>
                        <a:t>each</a:t>
                      </a:r>
                      <a:r>
                        <a:rPr lang="fi-FI" dirty="0">
                          <a:latin typeface="Consolas" panose="020B0609020204030204" pitchFamily="49" charset="0"/>
                          <a:cs typeface="Consolas" panose="020B0609020204030204" pitchFamily="49" charset="0"/>
                        </a:rPr>
                        <a:t> </a:t>
                      </a:r>
                      <a:r>
                        <a:rPr lang="fi-FI" dirty="0" err="1">
                          <a:latin typeface="Consolas" panose="020B0609020204030204" pitchFamily="49" charset="0"/>
                          <a:cs typeface="Consolas" panose="020B0609020204030204" pitchFamily="49" charset="0"/>
                        </a:rPr>
                        <a:t>other</a:t>
                      </a:r>
                      <a:r>
                        <a:rPr lang="fi-FI" dirty="0">
                          <a:latin typeface="Consolas" panose="020B0609020204030204" pitchFamily="49" charset="0"/>
                          <a:cs typeface="Consolas" panose="020B0609020204030204" pitchFamily="49" charset="0"/>
                        </a:rPr>
                        <a:t>.</a:t>
                      </a:r>
                      <a:endParaRPr lang="en" dirty="0">
                        <a:latin typeface="Consolas" panose="020B0609020204030204" pitchFamily="49" charset="0"/>
                        <a:cs typeface="Consolas" panose="020B0609020204030204" pitchFamily="49" charset="0"/>
                      </a:endParaRPr>
                    </a:p>
                  </a:txBody>
                  <a:tcPr marL="137160" marR="137160" marT="137160" marB="137160"/>
                </a:tc>
                <a:extLst>
                  <a:ext uri="{0D108BD9-81ED-4DB2-BD59-A6C34878D82A}">
                    <a16:rowId xmlns:a16="http://schemas.microsoft.com/office/drawing/2014/main" val="2597394112"/>
                  </a:ext>
                </a:extLst>
              </a:tr>
              <a:tr h="370840">
                <a:tc>
                  <a:txBody>
                    <a:bodyPr/>
                    <a:lstStyle/>
                    <a:p>
                      <a:r>
                        <a:rPr lang="fi-FI" sz="1600" dirty="0" err="1">
                          <a:latin typeface="Consolas" panose="020B0609020204030204" pitchFamily="49" charset="0"/>
                          <a:cs typeface="Consolas" panose="020B0609020204030204" pitchFamily="49" charset="0"/>
                        </a:rPr>
                        <a:t>Challenges</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sz="1800" kern="1200" dirty="0">
                        <a:solidFill>
                          <a:schemeClr val="tx1"/>
                        </a:solidFill>
                        <a:latin typeface="Consolas" panose="020B0609020204030204" pitchFamily="49" charset="0"/>
                        <a:ea typeface="+mn-ea"/>
                        <a:cs typeface="Consolas" panose="020B0609020204030204" pitchFamily="49" charset="0"/>
                      </a:endParaRPr>
                    </a:p>
                  </a:txBody>
                  <a:tcPr marL="137160" marR="137160" marT="137160" marB="137160"/>
                </a:tc>
                <a:extLst>
                  <a:ext uri="{0D108BD9-81ED-4DB2-BD59-A6C34878D82A}">
                    <a16:rowId xmlns:a16="http://schemas.microsoft.com/office/drawing/2014/main" val="1798580306"/>
                  </a:ext>
                </a:extLst>
              </a:tr>
              <a:tr h="370840">
                <a:tc>
                  <a:txBody>
                    <a:bodyPr/>
                    <a:lstStyle/>
                    <a:p>
                      <a:r>
                        <a:rPr lang="fi-FI" sz="1600" dirty="0" err="1">
                          <a:latin typeface="Consolas" panose="020B0609020204030204" pitchFamily="49" charset="0"/>
                          <a:cs typeface="Consolas" panose="020B0609020204030204" pitchFamily="49" charset="0"/>
                        </a:rPr>
                        <a:t>Benefit</a:t>
                      </a:r>
                      <a:endParaRPr lang="fi-FI" sz="1600" dirty="0">
                        <a:latin typeface="Consolas" panose="020B0609020204030204" pitchFamily="49" charset="0"/>
                        <a:cs typeface="Consolas" panose="020B0609020204030204" pitchFamily="49" charset="0"/>
                      </a:endParaRPr>
                    </a:p>
                  </a:txBody>
                  <a:tcPr marL="137160" marR="137160" marT="137160" marB="137160"/>
                </a:tc>
                <a:tc>
                  <a:txBody>
                    <a:bodyPr/>
                    <a:lstStyle/>
                    <a:p>
                      <a:r>
                        <a:rPr lang="fi-FI" sz="1800" kern="1200" dirty="0" err="1">
                          <a:solidFill>
                            <a:schemeClr val="tx1"/>
                          </a:solidFill>
                          <a:latin typeface="Consolas" panose="020B0609020204030204" pitchFamily="49" charset="0"/>
                          <a:ea typeface="+mn-ea"/>
                          <a:cs typeface="Consolas" panose="020B0609020204030204" pitchFamily="49" charset="0"/>
                        </a:rPr>
                        <a:t>Consider</a:t>
                      </a:r>
                      <a:r>
                        <a:rPr lang="fi-FI" sz="1800" kern="1200" dirty="0">
                          <a:solidFill>
                            <a:schemeClr val="tx1"/>
                          </a:solidFill>
                          <a:latin typeface="Consolas" panose="020B0609020204030204" pitchFamily="49" charset="0"/>
                          <a:ea typeface="+mn-ea"/>
                          <a:cs typeface="Consolas" panose="020B0609020204030204" pitchFamily="49" charset="0"/>
                        </a:rPr>
                        <a:t> for </a:t>
                      </a:r>
                      <a:r>
                        <a:rPr lang="fi-FI" sz="1800" kern="1200" dirty="0" err="1">
                          <a:solidFill>
                            <a:schemeClr val="tx1"/>
                          </a:solidFill>
                          <a:latin typeface="Consolas" panose="020B0609020204030204" pitchFamily="49" charset="0"/>
                          <a:ea typeface="+mn-ea"/>
                          <a:cs typeface="Consolas" panose="020B0609020204030204" pitchFamily="49" charset="0"/>
                        </a:rPr>
                        <a:t>applications</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that</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ingest</a:t>
                      </a:r>
                      <a:r>
                        <a:rPr lang="fi-FI" sz="1800" kern="1200" dirty="0">
                          <a:solidFill>
                            <a:schemeClr val="tx1"/>
                          </a:solidFill>
                          <a:latin typeface="Consolas" panose="020B0609020204030204" pitchFamily="49" charset="0"/>
                          <a:ea typeface="+mn-ea"/>
                          <a:cs typeface="Consolas" panose="020B0609020204030204" pitchFamily="49" charset="0"/>
                        </a:rPr>
                        <a:t> and </a:t>
                      </a:r>
                      <a:r>
                        <a:rPr lang="fi-FI" sz="1800" kern="1200" dirty="0" err="1">
                          <a:solidFill>
                            <a:schemeClr val="tx1"/>
                          </a:solidFill>
                          <a:latin typeface="Consolas" panose="020B0609020204030204" pitchFamily="49" charset="0"/>
                          <a:ea typeface="+mn-ea"/>
                          <a:cs typeface="Consolas" panose="020B0609020204030204" pitchFamily="49" charset="0"/>
                        </a:rPr>
                        <a:t>process</a:t>
                      </a:r>
                      <a:r>
                        <a:rPr lang="fi-FI" sz="1800" kern="1200" dirty="0">
                          <a:solidFill>
                            <a:schemeClr val="tx1"/>
                          </a:solidFill>
                          <a:latin typeface="Consolas" panose="020B0609020204030204" pitchFamily="49" charset="0"/>
                          <a:ea typeface="+mn-ea"/>
                          <a:cs typeface="Consolas" panose="020B0609020204030204" pitchFamily="49" charset="0"/>
                        </a:rPr>
                        <a:t> a </a:t>
                      </a:r>
                      <a:r>
                        <a:rPr lang="fi-FI" sz="1800" kern="1200" dirty="0" err="1">
                          <a:solidFill>
                            <a:schemeClr val="tx1"/>
                          </a:solidFill>
                          <a:latin typeface="Consolas" panose="020B0609020204030204" pitchFamily="49" charset="0"/>
                          <a:ea typeface="+mn-ea"/>
                          <a:cs typeface="Consolas" panose="020B0609020204030204" pitchFamily="49" charset="0"/>
                        </a:rPr>
                        <a:t>large</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volume</a:t>
                      </a:r>
                      <a:r>
                        <a:rPr lang="fi-FI" sz="1800" kern="1200" dirty="0">
                          <a:solidFill>
                            <a:schemeClr val="tx1"/>
                          </a:solidFill>
                          <a:latin typeface="Consolas" panose="020B0609020204030204" pitchFamily="49" charset="0"/>
                          <a:ea typeface="+mn-ea"/>
                          <a:cs typeface="Consolas" panose="020B0609020204030204" pitchFamily="49" charset="0"/>
                        </a:rPr>
                        <a:t> of data </a:t>
                      </a:r>
                      <a:r>
                        <a:rPr lang="fi-FI" sz="1800" kern="1200" dirty="0" err="1">
                          <a:solidFill>
                            <a:schemeClr val="tx1"/>
                          </a:solidFill>
                          <a:latin typeface="Consolas" panose="020B0609020204030204" pitchFamily="49" charset="0"/>
                          <a:ea typeface="+mn-ea"/>
                          <a:cs typeface="Consolas" panose="020B0609020204030204" pitchFamily="49" charset="0"/>
                        </a:rPr>
                        <a:t>with</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low</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latency</a:t>
                      </a:r>
                      <a:r>
                        <a:rPr lang="fi-FI" sz="1800" kern="1200" dirty="0">
                          <a:solidFill>
                            <a:schemeClr val="tx1"/>
                          </a:solidFill>
                          <a:latin typeface="Consolas" panose="020B0609020204030204" pitchFamily="49" charset="0"/>
                          <a:ea typeface="+mn-ea"/>
                          <a:cs typeface="Consolas" panose="020B0609020204030204" pitchFamily="49" charset="0"/>
                        </a:rPr>
                        <a:t> (</a:t>
                      </a:r>
                      <a:r>
                        <a:rPr lang="fi-FI" sz="1800" kern="1200" dirty="0" err="1">
                          <a:solidFill>
                            <a:schemeClr val="tx1"/>
                          </a:solidFill>
                          <a:latin typeface="Consolas" panose="020B0609020204030204" pitchFamily="49" charset="0"/>
                          <a:ea typeface="+mn-ea"/>
                          <a:cs typeface="Consolas" panose="020B0609020204030204" pitchFamily="49" charset="0"/>
                        </a:rPr>
                        <a:t>IoT</a:t>
                      </a:r>
                      <a:r>
                        <a:rPr lang="fi-FI" sz="1800" kern="1200" dirty="0">
                          <a:solidFill>
                            <a:schemeClr val="tx1"/>
                          </a:solidFill>
                          <a:latin typeface="Consolas" panose="020B0609020204030204" pitchFamily="49" charset="0"/>
                          <a:ea typeface="+mn-ea"/>
                          <a:cs typeface="Consolas" panose="020B0609020204030204" pitchFamily="49" charset="0"/>
                        </a:rPr>
                        <a:t>).</a:t>
                      </a:r>
                    </a:p>
                  </a:txBody>
                  <a:tcPr marL="137160" marR="137160" marT="137160" marB="137160"/>
                </a:tc>
                <a:extLst>
                  <a:ext uri="{0D108BD9-81ED-4DB2-BD59-A6C34878D82A}">
                    <a16:rowId xmlns:a16="http://schemas.microsoft.com/office/drawing/2014/main" val="1884961120"/>
                  </a:ext>
                </a:extLst>
              </a:tr>
            </a:tbl>
          </a:graphicData>
        </a:graphic>
      </p:graphicFrame>
      <p:sp>
        <p:nvSpPr>
          <p:cNvPr id="7" name="TextBox 6">
            <a:extLst>
              <a:ext uri="{FF2B5EF4-FFF2-40B4-BE49-F238E27FC236}">
                <a16:creationId xmlns:a16="http://schemas.microsoft.com/office/drawing/2014/main" id="{BA943D54-38E0-2E44-BC56-E4E9C5729711}"/>
              </a:ext>
            </a:extLst>
          </p:cNvPr>
          <p:cNvSpPr txBox="1"/>
          <p:nvPr/>
        </p:nvSpPr>
        <p:spPr>
          <a:xfrm>
            <a:off x="771171" y="1092234"/>
            <a:ext cx="3916457" cy="769441"/>
          </a:xfrm>
          <a:prstGeom prst="rect">
            <a:avLst/>
          </a:prstGeom>
          <a:noFill/>
        </p:spPr>
        <p:txBody>
          <a:bodyPr wrap="none" rtlCol="0">
            <a:spAutoFit/>
          </a:bodyPr>
          <a:lstStyle/>
          <a:p>
            <a:r>
              <a:rPr lang="fi-FI" sz="4400" dirty="0" err="1">
                <a:latin typeface="Consolas" panose="020B0609020204030204" pitchFamily="49" charset="0"/>
                <a:cs typeface="Consolas" panose="020B0609020204030204" pitchFamily="49" charset="0"/>
              </a:rPr>
              <a:t>Event-driven</a:t>
            </a:r>
            <a:endParaRPr lang="fi-FI" sz="4400" dirty="0">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254391E8-1AF6-7349-9B9A-BB5B3F066CE1}"/>
              </a:ext>
            </a:extLst>
          </p:cNvPr>
          <p:cNvPicPr>
            <a:picLocks noChangeAspect="1"/>
          </p:cNvPicPr>
          <p:nvPr/>
        </p:nvPicPr>
        <p:blipFill>
          <a:blip r:embed="rId2"/>
          <a:stretch>
            <a:fillRect/>
          </a:stretch>
        </p:blipFill>
        <p:spPr>
          <a:xfrm>
            <a:off x="8371723" y="220482"/>
            <a:ext cx="2890080" cy="2167560"/>
          </a:xfrm>
          <a:prstGeom prst="rect">
            <a:avLst/>
          </a:prstGeom>
        </p:spPr>
      </p:pic>
    </p:spTree>
    <p:extLst>
      <p:ext uri="{BB962C8B-B14F-4D97-AF65-F5344CB8AC3E}">
        <p14:creationId xmlns:p14="http://schemas.microsoft.com/office/powerpoint/2010/main" val="318346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9911C7-E088-0B4B-B798-0E6553AABF84}"/>
              </a:ext>
            </a:extLst>
          </p:cNvPr>
          <p:cNvSpPr txBox="1"/>
          <p:nvPr/>
        </p:nvSpPr>
        <p:spPr>
          <a:xfrm>
            <a:off x="518768" y="535642"/>
            <a:ext cx="8270213" cy="769441"/>
          </a:xfrm>
          <a:prstGeom prst="rect">
            <a:avLst/>
          </a:prstGeom>
          <a:noFill/>
        </p:spPr>
        <p:txBody>
          <a:bodyPr wrap="none" rtlCol="0">
            <a:spAutoFit/>
          </a:bodyPr>
          <a:lstStyle/>
          <a:p>
            <a:r>
              <a:rPr lang="fi-FI" sz="4400" dirty="0" err="1">
                <a:latin typeface="Consolas" panose="020B0609020204030204" pitchFamily="49" charset="0"/>
                <a:cs typeface="Consolas" panose="020B0609020204030204" pitchFamily="49" charset="0"/>
              </a:rPr>
              <a:t>Your</a:t>
            </a:r>
            <a:r>
              <a:rPr lang="fi-FI" sz="4400" dirty="0">
                <a:latin typeface="Consolas" panose="020B0609020204030204" pitchFamily="49" charset="0"/>
                <a:cs typeface="Consolas" panose="020B0609020204030204" pitchFamily="49" charset="0"/>
              </a:rPr>
              <a:t> (N-</a:t>
            </a:r>
            <a:r>
              <a:rPr lang="fi-FI" sz="4400" dirty="0" err="1">
                <a:latin typeface="Consolas" panose="020B0609020204030204" pitchFamily="49" charset="0"/>
                <a:cs typeface="Consolas" panose="020B0609020204030204" pitchFamily="49" charset="0"/>
              </a:rPr>
              <a:t>tier</a:t>
            </a:r>
            <a:r>
              <a:rPr lang="fi-FI" sz="4400" dirty="0">
                <a:latin typeface="Consolas" panose="020B0609020204030204" pitchFamily="49" charset="0"/>
                <a:cs typeface="Consolas" panose="020B0609020204030204" pitchFamily="49" charset="0"/>
              </a:rPr>
              <a:t>) </a:t>
            </a:r>
            <a:r>
              <a:rPr lang="fi-FI" sz="4400" dirty="0" err="1">
                <a:latin typeface="Consolas" panose="020B0609020204030204" pitchFamily="49" charset="0"/>
                <a:cs typeface="Consolas" panose="020B0609020204030204" pitchFamily="49" charset="0"/>
              </a:rPr>
              <a:t>app</a:t>
            </a:r>
            <a:r>
              <a:rPr lang="fi-FI" sz="4400" dirty="0">
                <a:latin typeface="Consolas" panose="020B0609020204030204" pitchFamily="49" charset="0"/>
                <a:cs typeface="Consolas" panose="020B0609020204030204" pitchFamily="49" charset="0"/>
              </a:rPr>
              <a:t> on </a:t>
            </a:r>
            <a:r>
              <a:rPr lang="fi-FI" sz="4400" dirty="0" err="1">
                <a:latin typeface="Consolas" panose="020B0609020204030204" pitchFamily="49" charset="0"/>
                <a:cs typeface="Consolas" panose="020B0609020204030204" pitchFamily="49" charset="0"/>
              </a:rPr>
              <a:t>Azure</a:t>
            </a:r>
            <a:endParaRPr lang="fi-FI" sz="44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1D6765BB-070F-F242-A2B3-A99883CBE440}"/>
              </a:ext>
            </a:extLst>
          </p:cNvPr>
          <p:cNvSpPr txBox="1"/>
          <p:nvPr/>
        </p:nvSpPr>
        <p:spPr>
          <a:xfrm>
            <a:off x="518768" y="2040857"/>
            <a:ext cx="6109252" cy="2554545"/>
          </a:xfrm>
          <a:prstGeom prst="rect">
            <a:avLst/>
          </a:prstGeom>
          <a:noFill/>
        </p:spPr>
        <p:txBody>
          <a:bodyPr wrap="square" rtlCol="0">
            <a:spAutoFit/>
          </a:bodyPr>
          <a:lstStyle/>
          <a:p>
            <a:r>
              <a:rPr lang="fi-FI" sz="1600" dirty="0">
                <a:solidFill>
                  <a:srgbClr val="48AFEE"/>
                </a:solidFill>
                <a:latin typeface="Consolas" panose="020B0609020204030204" pitchFamily="49" charset="0"/>
                <a:cs typeface="Consolas" panose="020B0609020204030204" pitchFamily="49" charset="0"/>
              </a:rPr>
              <a:t>Virtual Network </a:t>
            </a:r>
            <a:r>
              <a:rPr lang="fi-FI" sz="1600" dirty="0">
                <a:solidFill>
                  <a:schemeClr val="bg1">
                    <a:lumMod val="50000"/>
                  </a:schemeClr>
                </a:solidFill>
                <a:latin typeface="Consolas" panose="020B0609020204030204" pitchFamily="49" charset="0"/>
                <a:cs typeface="Consolas" panose="020B0609020204030204" pitchFamily="49" charset="0"/>
              </a:rPr>
              <a:t>= a </a:t>
            </a:r>
            <a:r>
              <a:rPr lang="fi-FI" sz="1600" dirty="0" err="1">
                <a:solidFill>
                  <a:schemeClr val="bg1">
                    <a:lumMod val="50000"/>
                  </a:schemeClr>
                </a:solidFill>
                <a:latin typeface="Consolas" panose="020B0609020204030204" pitchFamily="49" charset="0"/>
                <a:cs typeface="Consolas" panose="020B0609020204030204" pitchFamily="49" charset="0"/>
              </a:rPr>
              <a:t>logically</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isolated</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a:t>
            </a:r>
            <a:r>
              <a:rPr lang="fi-FI" sz="1600" dirty="0">
                <a:solidFill>
                  <a:schemeClr val="bg1">
                    <a:lumMod val="50000"/>
                  </a:schemeClr>
                </a:solidFill>
                <a:latin typeface="Consolas" panose="020B0609020204030204" pitchFamily="49" charset="0"/>
                <a:cs typeface="Consolas" panose="020B0609020204030204" pitchFamily="49" charset="0"/>
              </a:rPr>
              <a:t> on </a:t>
            </a:r>
            <a:r>
              <a:rPr lang="fi-FI" sz="1600" dirty="0" err="1">
                <a:solidFill>
                  <a:schemeClr val="bg1">
                    <a:lumMod val="50000"/>
                  </a:schemeClr>
                </a:solidFill>
                <a:latin typeface="Consolas" panose="020B0609020204030204" pitchFamily="49" charset="0"/>
                <a:cs typeface="Consolas" panose="020B0609020204030204" pitchFamily="49" charset="0"/>
              </a:rPr>
              <a:t>Azur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that</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allows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resources</a:t>
            </a:r>
            <a:r>
              <a:rPr lang="fi-FI" sz="1600" dirty="0">
                <a:solidFill>
                  <a:schemeClr val="bg1">
                    <a:lumMod val="50000"/>
                  </a:schemeClr>
                </a:solidFill>
                <a:latin typeface="Consolas" panose="020B0609020204030204" pitchFamily="49" charset="0"/>
                <a:cs typeface="Consolas" panose="020B0609020204030204" pitchFamily="49" charset="0"/>
              </a:rPr>
              <a:t> inside it to </a:t>
            </a:r>
            <a:r>
              <a:rPr lang="fi-FI" sz="1600" dirty="0" err="1">
                <a:solidFill>
                  <a:schemeClr val="bg1">
                    <a:lumMod val="50000"/>
                  </a:schemeClr>
                </a:solidFill>
                <a:latin typeface="Consolas" panose="020B0609020204030204" pitchFamily="49" charset="0"/>
                <a:cs typeface="Consolas" panose="020B0609020204030204" pitchFamily="49" charset="0"/>
              </a:rPr>
              <a:t>communicate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with</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each</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other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securely</a:t>
            </a:r>
            <a:r>
              <a:rPr lang="fi-FI" sz="1600" dirty="0">
                <a:solidFill>
                  <a:schemeClr val="bg1">
                    <a:lumMod val="50000"/>
                  </a:schemeClr>
                </a:solidFill>
                <a:latin typeface="Consolas" panose="020B0609020204030204" pitchFamily="49" charset="0"/>
                <a:cs typeface="Consolas" panose="020B0609020204030204" pitchFamily="49" charset="0"/>
              </a:rPr>
              <a:t>.</a:t>
            </a:r>
          </a:p>
          <a:p>
            <a:endParaRPr lang="fi-FI" sz="1600" dirty="0">
              <a:solidFill>
                <a:schemeClr val="bg1">
                  <a:lumMod val="50000"/>
                </a:schemeClr>
              </a:solidFill>
              <a:latin typeface="Consolas" panose="020B0609020204030204" pitchFamily="49" charset="0"/>
              <a:cs typeface="Consolas" panose="020B0609020204030204" pitchFamily="49" charset="0"/>
            </a:endParaRPr>
          </a:p>
          <a:p>
            <a:r>
              <a:rPr lang="fi-FI" sz="1600" dirty="0" err="1">
                <a:solidFill>
                  <a:srgbClr val="48AFEE"/>
                </a:solidFill>
                <a:latin typeface="Consolas" panose="020B0609020204030204" pitchFamily="49" charset="0"/>
                <a:cs typeface="Consolas" panose="020B0609020204030204" pitchFamily="49" charset="0"/>
              </a:rPr>
              <a:t>Subnet</a:t>
            </a:r>
            <a:r>
              <a:rPr lang="fi-FI" sz="1600" dirty="0">
                <a:solidFill>
                  <a:srgbClr val="48AFEE"/>
                </a:solidFill>
                <a:latin typeface="Consolas" panose="020B0609020204030204" pitchFamily="49" charset="0"/>
                <a:cs typeface="Consolas" panose="020B0609020204030204" pitchFamily="49" charset="0"/>
              </a:rPr>
              <a:t> </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allows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segmentation</a:t>
            </a:r>
            <a:r>
              <a:rPr lang="fi-FI" sz="1600" dirty="0">
                <a:solidFill>
                  <a:schemeClr val="bg1">
                    <a:lumMod val="50000"/>
                  </a:schemeClr>
                </a:solidFill>
                <a:latin typeface="Consolas" panose="020B0609020204030204" pitchFamily="49" charset="0"/>
                <a:cs typeface="Consolas" panose="020B0609020204030204" pitchFamily="49" charset="0"/>
              </a:rPr>
              <a:t> of </a:t>
            </a:r>
            <a:r>
              <a:rPr lang="fi-FI" sz="1600" dirty="0" err="1">
                <a:solidFill>
                  <a:schemeClr val="bg1">
                    <a:lumMod val="50000"/>
                  </a:schemeClr>
                </a:solidFill>
                <a:latin typeface="Consolas" panose="020B0609020204030204" pitchFamily="49" charset="0"/>
                <a:cs typeface="Consolas" panose="020B0609020204030204" pitchFamily="49" charset="0"/>
              </a:rPr>
              <a:t>virtual</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networks</a:t>
            </a:r>
            <a:r>
              <a:rPr lang="fi-FI" sz="1600" dirty="0">
                <a:solidFill>
                  <a:schemeClr val="bg1">
                    <a:lumMod val="50000"/>
                  </a:schemeClr>
                </a:solidFill>
                <a:latin typeface="Consolas" panose="020B0609020204030204" pitchFamily="49" charset="0"/>
                <a:cs typeface="Consolas" panose="020B0609020204030204" pitchFamily="49" charset="0"/>
              </a:rPr>
              <a:t> to help </a:t>
            </a:r>
            <a:r>
              <a:rPr lang="fi-FI" sz="1600" dirty="0" err="1">
                <a:solidFill>
                  <a:schemeClr val="bg1">
                    <a:lumMod val="50000"/>
                  </a:schemeClr>
                </a:solidFill>
                <a:latin typeface="Consolas" panose="020B0609020204030204" pitchFamily="49" charset="0"/>
                <a:cs typeface="Consolas" panose="020B0609020204030204" pitchFamily="49" charset="0"/>
              </a:rPr>
              <a:t>you</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organize</a:t>
            </a:r>
            <a:r>
              <a:rPr lang="fi-FI" sz="1600" dirty="0">
                <a:solidFill>
                  <a:schemeClr val="bg1">
                    <a:lumMod val="50000"/>
                  </a:schemeClr>
                </a:solidFill>
                <a:latin typeface="Consolas" panose="020B0609020204030204" pitchFamily="49" charset="0"/>
                <a:cs typeface="Consolas" panose="020B0609020204030204" pitchFamily="49" charset="0"/>
              </a:rPr>
              <a:t> and </a:t>
            </a:r>
            <a:r>
              <a:rPr lang="fi-FI" sz="1600" dirty="0" err="1">
                <a:solidFill>
                  <a:schemeClr val="bg1">
                    <a:lumMod val="50000"/>
                  </a:schemeClr>
                </a:solidFill>
                <a:latin typeface="Consolas" panose="020B0609020204030204" pitchFamily="49" charset="0"/>
                <a:cs typeface="Consolas" panose="020B0609020204030204" pitchFamily="49" charset="0"/>
              </a:rPr>
              <a:t>secure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your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resources</a:t>
            </a:r>
            <a:r>
              <a:rPr lang="fi-FI" sz="1600" dirty="0">
                <a:solidFill>
                  <a:schemeClr val="bg1">
                    <a:lumMod val="50000"/>
                  </a:schemeClr>
                </a:solidFill>
                <a:latin typeface="Consolas" panose="020B0609020204030204" pitchFamily="49" charset="0"/>
                <a:cs typeface="Consolas" panose="020B0609020204030204" pitchFamily="49" charset="0"/>
              </a:rPr>
              <a:t>.</a:t>
            </a:r>
            <a:endParaRPr lang="en" sz="1600" dirty="0">
              <a:solidFill>
                <a:schemeClr val="bg1">
                  <a:lumMod val="50000"/>
                </a:schemeClr>
              </a:solidFill>
              <a:latin typeface="Consolas" panose="020B0609020204030204" pitchFamily="49" charset="0"/>
              <a:cs typeface="Consolas" panose="020B0609020204030204" pitchFamily="49" charset="0"/>
            </a:endParaRPr>
          </a:p>
          <a:p>
            <a:endParaRPr lang="fi-FI" sz="1600" dirty="0">
              <a:solidFill>
                <a:schemeClr val="bg1">
                  <a:lumMod val="50000"/>
                </a:schemeClr>
              </a:solidFill>
              <a:latin typeface="Consolas" panose="020B0609020204030204" pitchFamily="49" charset="0"/>
              <a:cs typeface="Consolas" panose="020B0609020204030204" pitchFamily="49" charset="0"/>
            </a:endParaRPr>
          </a:p>
          <a:p>
            <a:r>
              <a:rPr lang="fi-FI" sz="1600" dirty="0">
                <a:solidFill>
                  <a:srgbClr val="48AFEE"/>
                </a:solidFill>
                <a:latin typeface="Consolas" panose="020B0609020204030204" pitchFamily="49" charset="0"/>
                <a:cs typeface="Consolas" panose="020B0609020204030204" pitchFamily="49" charset="0"/>
              </a:rPr>
              <a:t>Network Security Group (NSG) </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allows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or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denies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inbound</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traffic</a:t>
            </a:r>
            <a:r>
              <a:rPr lang="fi-FI" sz="1600" dirty="0">
                <a:solidFill>
                  <a:schemeClr val="bg1">
                    <a:lumMod val="50000"/>
                  </a:schemeClr>
                </a:solidFill>
                <a:latin typeface="Consolas" panose="020B0609020204030204" pitchFamily="49" charset="0"/>
                <a:cs typeface="Consolas" panose="020B0609020204030204" pitchFamily="49" charset="0"/>
              </a:rPr>
              <a:t> to </a:t>
            </a:r>
            <a:r>
              <a:rPr lang="fi-FI" sz="1600" dirty="0" err="1">
                <a:solidFill>
                  <a:schemeClr val="bg1">
                    <a:lumMod val="50000"/>
                  </a:schemeClr>
                </a:solidFill>
                <a:latin typeface="Consolas" panose="020B0609020204030204" pitchFamily="49" charset="0"/>
                <a:cs typeface="Consolas" panose="020B0609020204030204" pitchFamily="49" charset="0"/>
              </a:rPr>
              <a:t>your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Azure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resources</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you’re</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cloud-level</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firewall</a:t>
            </a:r>
            <a:r>
              <a:rPr lang="fi-FI" sz="1600" dirty="0">
                <a:solidFill>
                  <a:schemeClr val="bg1">
                    <a:lumMod val="50000"/>
                  </a:schemeClr>
                </a:solidFill>
                <a:latin typeface="Consolas" panose="020B0609020204030204" pitchFamily="49" charset="0"/>
                <a:cs typeface="Consolas" panose="020B0609020204030204" pitchFamily="49" charset="0"/>
              </a:rPr>
              <a:t> for </a:t>
            </a:r>
            <a:r>
              <a:rPr lang="fi-FI" sz="1600" dirty="0" err="1">
                <a:solidFill>
                  <a:schemeClr val="bg1">
                    <a:lumMod val="50000"/>
                  </a:schemeClr>
                </a:solidFill>
                <a:latin typeface="Consolas" panose="020B0609020204030204" pitchFamily="49" charset="0"/>
                <a:cs typeface="Consolas" panose="020B0609020204030204" pitchFamily="49" charset="0"/>
              </a:rPr>
              <a:t>your</a:t>
            </a:r>
            <a:r>
              <a:rPr lang="fi-FI" sz="1600" dirty="0">
                <a:solidFill>
                  <a:schemeClr val="bg1">
                    <a:lumMod val="50000"/>
                  </a:schemeClr>
                </a:solidFill>
                <a:latin typeface="Consolas" panose="020B0609020204030204" pitchFamily="49" charset="0"/>
                <a:cs typeface="Consolas" panose="020B0609020204030204" pitchFamily="49" charset="0"/>
              </a:rPr>
              <a:t> </a:t>
            </a:r>
            <a:r>
              <a:rPr lang="fi-FI" sz="1600" dirty="0" err="1">
                <a:solidFill>
                  <a:schemeClr val="bg1">
                    <a:lumMod val="50000"/>
                  </a:schemeClr>
                </a:solidFill>
                <a:latin typeface="Consolas" panose="020B0609020204030204" pitchFamily="49" charset="0"/>
                <a:cs typeface="Consolas" panose="020B0609020204030204" pitchFamily="49" charset="0"/>
              </a:rPr>
              <a:t>network</a:t>
            </a:r>
            <a:r>
              <a:rPr lang="fi-FI" sz="1600" dirty="0">
                <a:solidFill>
                  <a:schemeClr val="bg1">
                    <a:lumMod val="50000"/>
                  </a:schemeClr>
                </a:solidFill>
                <a:latin typeface="Consolas" panose="020B0609020204030204" pitchFamily="49" charset="0"/>
                <a:cs typeface="Consolas" panose="020B0609020204030204" pitchFamily="49" charset="0"/>
              </a:rPr>
              <a:t>).</a:t>
            </a:r>
          </a:p>
        </p:txBody>
      </p:sp>
      <p:pic>
        <p:nvPicPr>
          <p:cNvPr id="8" name="Picture 7">
            <a:extLst>
              <a:ext uri="{FF2B5EF4-FFF2-40B4-BE49-F238E27FC236}">
                <a16:creationId xmlns:a16="http://schemas.microsoft.com/office/drawing/2014/main" id="{421463FB-A7DB-9D4E-AA47-294F0AB88DFC}"/>
              </a:ext>
            </a:extLst>
          </p:cNvPr>
          <p:cNvPicPr>
            <a:picLocks noChangeAspect="1"/>
          </p:cNvPicPr>
          <p:nvPr/>
        </p:nvPicPr>
        <p:blipFill>
          <a:blip r:embed="rId2"/>
          <a:stretch>
            <a:fillRect/>
          </a:stretch>
        </p:blipFill>
        <p:spPr>
          <a:xfrm>
            <a:off x="9615555" y="987030"/>
            <a:ext cx="1774687" cy="5412795"/>
          </a:xfrm>
          <a:prstGeom prst="rect">
            <a:avLst/>
          </a:prstGeom>
        </p:spPr>
      </p:pic>
    </p:spTree>
    <p:extLst>
      <p:ext uri="{BB962C8B-B14F-4D97-AF65-F5344CB8AC3E}">
        <p14:creationId xmlns:p14="http://schemas.microsoft.com/office/powerpoint/2010/main" val="353497831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TotalTime>
  <Words>720</Words>
  <Application>Microsoft Macintosh PowerPoint</Application>
  <PresentationFormat>Widescreen</PresentationFormat>
  <Paragraphs>62</Paragraphs>
  <Slides>18</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Calibri</vt:lpstr>
      <vt:lpstr>Calibri Light</vt:lpstr>
      <vt:lpstr>Comic Sans MS</vt:lpstr>
      <vt:lpstr>Consolas</vt:lpstr>
      <vt:lpstr>Segoe UI</vt:lpstr>
      <vt:lpstr>Segoe UI Semibold</vt:lpstr>
      <vt:lpstr>Wingdings</vt:lpstr>
      <vt:lpstr>1_Office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1</cp:revision>
  <dcterms:created xsi:type="dcterms:W3CDTF">2019-04-07T09:46:17Z</dcterms:created>
  <dcterms:modified xsi:type="dcterms:W3CDTF">2019-04-08T14:05:59Z</dcterms:modified>
</cp:coreProperties>
</file>